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309" r:id="rId5"/>
    <p:sldId id="326" r:id="rId6"/>
    <p:sldId id="310" r:id="rId7"/>
    <p:sldId id="327" r:id="rId8"/>
    <p:sldId id="328" r:id="rId9"/>
    <p:sldId id="311" r:id="rId10"/>
    <p:sldId id="320" r:id="rId11"/>
    <p:sldId id="312" r:id="rId12"/>
    <p:sldId id="321" r:id="rId13"/>
    <p:sldId id="313" r:id="rId14"/>
    <p:sldId id="314" r:id="rId15"/>
    <p:sldId id="315" r:id="rId16"/>
    <p:sldId id="316" r:id="rId17"/>
    <p:sldId id="329" r:id="rId18"/>
    <p:sldId id="297" r:id="rId19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400"/>
    <a:srgbClr val="255B92"/>
    <a:srgbClr val="F3F6FB"/>
    <a:srgbClr val="D5E1F3"/>
    <a:srgbClr val="B8CCEA"/>
    <a:srgbClr val="FFCCCC"/>
    <a:srgbClr val="EBDCA6"/>
    <a:srgbClr val="818181"/>
    <a:srgbClr val="B3D384"/>
    <a:srgbClr val="F2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10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D5F7-D031-4FD4-9213-7A2E19752F67}" type="datetimeFigureOut">
              <a:rPr lang="fi-FI" smtClean="0"/>
              <a:t>27.4.2023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2463B-32C7-4CD4-A940-A57ECA5955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0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11" Type="http://schemas.openxmlformats.org/officeDocument/2006/relationships/image" Target="../media/image2.svg"/><Relationship Id="rId5" Type="http://schemas.openxmlformats.org/officeDocument/2006/relationships/image" Target="../media/image12.png"/><Relationship Id="rId10" Type="http://schemas.openxmlformats.org/officeDocument/2006/relationships/image" Target="../media/image1.png"/><Relationship Id="rId4" Type="http://schemas.openxmlformats.org/officeDocument/2006/relationships/image" Target="../media/image4.svg"/><Relationship Id="rId9" Type="http://schemas.openxmlformats.org/officeDocument/2006/relationships/image" Target="../media/image1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5.sv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7.sv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2.svg"/><Relationship Id="rId4" Type="http://schemas.openxmlformats.org/officeDocument/2006/relationships/image" Target="../media/image4.svg"/><Relationship Id="rId9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3.sv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">
    <p:bg>
      <p:bgPr>
        <a:solidFill>
          <a:srgbClr val="255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F2F846-307A-4A9A-8A09-F9951A2F020C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5" name="Kuva 4" descr="Hyvinvointi">
            <a:extLst>
              <a:ext uri="{FF2B5EF4-FFF2-40B4-BE49-F238E27FC236}">
                <a16:creationId xmlns:a16="http://schemas.microsoft.com/office/drawing/2014/main" id="{57CC42D5-DDE9-6A4D-55E0-0C4E78B068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502920"/>
            <a:ext cx="6426521" cy="1467473"/>
          </a:xfrm>
          <a:prstGeom prst="rect">
            <a:avLst/>
          </a:prstGeom>
        </p:spPr>
      </p:pic>
      <p:pic>
        <p:nvPicPr>
          <p:cNvPr id="10" name="Kuva 9" descr="Terveys">
            <a:extLst>
              <a:ext uri="{FF2B5EF4-FFF2-40B4-BE49-F238E27FC236}">
                <a16:creationId xmlns:a16="http://schemas.microsoft.com/office/drawing/2014/main" id="{521E98C9-159F-F210-0E5C-025FC559063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2000" y="1970393"/>
            <a:ext cx="4832541" cy="1467473"/>
          </a:xfrm>
          <a:prstGeom prst="rect">
            <a:avLst/>
          </a:prstGeom>
        </p:spPr>
      </p:pic>
      <p:pic>
        <p:nvPicPr>
          <p:cNvPr id="12" name="Kuva 11" descr="Turvallisuus">
            <a:extLst>
              <a:ext uri="{FF2B5EF4-FFF2-40B4-BE49-F238E27FC236}">
                <a16:creationId xmlns:a16="http://schemas.microsoft.com/office/drawing/2014/main" id="{F6E8599A-69C2-BC29-A53D-C632761514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2000" y="3437867"/>
            <a:ext cx="6654232" cy="1467473"/>
          </a:xfrm>
          <a:prstGeom prst="rect">
            <a:avLst/>
          </a:prstGeom>
        </p:spPr>
      </p:pic>
      <p:pic>
        <p:nvPicPr>
          <p:cNvPr id="16" name="Kuva 15" descr="Keski-Suomen Hyvinvointialue">
            <a:extLst>
              <a:ext uri="{FF2B5EF4-FFF2-40B4-BE49-F238E27FC236}">
                <a16:creationId xmlns:a16="http://schemas.microsoft.com/office/drawing/2014/main" id="{7C1DFC24-63D3-2B65-FC00-78273A1BAE3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259119" y="6041686"/>
            <a:ext cx="1407842" cy="3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8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6">
    <p:bg>
      <p:bgPr>
        <a:solidFill>
          <a:srgbClr val="225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16" y="422846"/>
            <a:ext cx="8973312" cy="3591369"/>
          </a:xfrm>
        </p:spPr>
        <p:txBody>
          <a:bodyPr anchor="t" anchorCtr="0"/>
          <a:lstStyle>
            <a:lvl1pPr algn="l">
              <a:defRPr sz="8000">
                <a:solidFill>
                  <a:srgbClr val="EBDCA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BDCA6"/>
                </a:solidFill>
              </a:defRPr>
            </a:lvl1pPr>
          </a:lstStyle>
          <a:p>
            <a:fld id="{DDC89562-7E35-428F-8FAE-6A9A6BD59787}" type="datetime1">
              <a:rPr lang="fi-FI" smtClean="0"/>
              <a:pPr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BDCA6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BDCA6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4" name="Kuva 3" descr="Keski-Suomen Hyvinvointialue">
            <a:extLst>
              <a:ext uri="{FF2B5EF4-FFF2-40B4-BE49-F238E27FC236}">
                <a16:creationId xmlns:a16="http://schemas.microsoft.com/office/drawing/2014/main" id="{D700F04E-81CA-C7A8-A3DC-36BEAEC5B9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59119" y="6041686"/>
            <a:ext cx="1407842" cy="3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2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3162A0D5-0A5B-890F-41DF-37DFFF065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3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16" y="422846"/>
            <a:ext cx="8973312" cy="3591369"/>
          </a:xfrm>
        </p:spPr>
        <p:txBody>
          <a:bodyPr anchor="t" anchorCtr="0"/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C89562-7E35-428F-8FAE-6A9A6BD59787}" type="datetime1">
              <a:rPr lang="fi-FI" smtClean="0"/>
              <a:pPr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5" name="Kuva 4" descr="Keski-Suomen Hyvinvointialue">
            <a:extLst>
              <a:ext uri="{FF2B5EF4-FFF2-40B4-BE49-F238E27FC236}">
                <a16:creationId xmlns:a16="http://schemas.microsoft.com/office/drawing/2014/main" id="{2B9221F0-B0FA-B35E-6315-9F842AA8BE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259119" y="6041686"/>
            <a:ext cx="1407842" cy="3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2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taustakuv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16" y="422846"/>
            <a:ext cx="8973312" cy="3591369"/>
          </a:xfrm>
        </p:spPr>
        <p:txBody>
          <a:bodyPr anchor="t" anchorCtr="0"/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C89562-7E35-428F-8FAE-6A9A6BD59787}" type="datetime1">
              <a:rPr lang="fi-FI" smtClean="0"/>
              <a:pPr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5" name="Kuva 4" descr="Keski-Suomen Hyvinvointialue">
            <a:extLst>
              <a:ext uri="{FF2B5EF4-FFF2-40B4-BE49-F238E27FC236}">
                <a16:creationId xmlns:a16="http://schemas.microsoft.com/office/drawing/2014/main" id="{2B9221F0-B0FA-B35E-6315-9F842AA8BE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259119" y="6041686"/>
            <a:ext cx="1407842" cy="3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90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7" y="1888235"/>
            <a:ext cx="11169009" cy="398104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DDE9-B09A-408D-8819-45A10FBD698D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1F6650F-572C-5843-2103-10E8C32549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5" y="1184018"/>
            <a:ext cx="11168063" cy="42426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/>
            </a:lvl2pPr>
          </a:lstStyle>
          <a:p>
            <a:pPr lvl="0"/>
            <a:endParaRPr lang="fi-FI"/>
          </a:p>
        </p:txBody>
      </p:sp>
      <p:sp>
        <p:nvSpPr>
          <p:cNvPr id="11" name="Otsikko 10">
            <a:extLst>
              <a:ext uri="{FF2B5EF4-FFF2-40B4-BE49-F238E27FC236}">
                <a16:creationId xmlns:a16="http://schemas.microsoft.com/office/drawing/2014/main" id="{60703D68-B82D-472F-4E7C-E1B14600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7" y="412444"/>
            <a:ext cx="11169009" cy="676836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627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7" y="1508985"/>
            <a:ext cx="4572000" cy="43602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4F9-5CBF-4840-B9D1-569E5FC81AC5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1C1639-33CB-984C-2101-DF7D3ECF67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104888" y="1508985"/>
            <a:ext cx="4572000" cy="43602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039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7" y="2446019"/>
            <a:ext cx="4572000" cy="34232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CD43-CDC4-4483-ADCB-F95E4AF88FCB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1C1639-33CB-984C-2101-DF7D3ECF67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104888" y="2446019"/>
            <a:ext cx="4572000" cy="34232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C0301E5-8DFC-AB28-BC3E-B32E541CC0C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10988" y="1681163"/>
            <a:ext cx="4571999" cy="641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fi-FI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624D27-372F-B98C-D821-48F1E5B48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887" y="1681163"/>
            <a:ext cx="4571999" cy="641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207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600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E0ED81-E7C8-4A75-9BCA-70A65F807F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04025" y="1828800"/>
            <a:ext cx="4549775" cy="43529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663B313-AEF2-4DAF-B694-6807ECE8833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A156DE9-96EB-440A-816A-A6DE38CB8E02}" type="datetime1">
              <a:rPr lang="fi-FI" smtClean="0"/>
              <a:t>27.4.2023</a:t>
            </a:fld>
            <a:endParaRPr lang="fi-F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52E532A-E658-4132-885B-3E306935210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308A7A2-9B6B-4C01-8A53-3BAE37D7108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2382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o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10">
            <a:extLst>
              <a:ext uri="{FF2B5EF4-FFF2-40B4-BE49-F238E27FC236}">
                <a16:creationId xmlns:a16="http://schemas.microsoft.com/office/drawing/2014/main" id="{469C65EC-6CD7-123D-008A-9878DEAF50B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0986" y="1961388"/>
            <a:ext cx="2031045" cy="1980000"/>
          </a:xfrm>
          <a:solidFill>
            <a:srgbClr val="EBDCA6"/>
          </a:solidFill>
        </p:spPr>
        <p:txBody>
          <a:bodyPr lIns="252000" tIns="72000" rIns="144000" bIns="72000" anchor="ctr" anchorCtr="0"/>
          <a:lstStyle>
            <a:lvl1pPr marL="0" indent="0" algn="l">
              <a:lnSpc>
                <a:spcPct val="95000"/>
              </a:lnSpc>
              <a:spcBef>
                <a:spcPts val="600"/>
              </a:spcBef>
              <a:buNone/>
              <a:defRPr sz="2400" b="1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endParaRPr lang="fi-FI"/>
          </a:p>
        </p:txBody>
      </p:sp>
      <p:sp>
        <p:nvSpPr>
          <p:cNvPr id="4" name="Tekstin paikkamerkki 10">
            <a:extLst>
              <a:ext uri="{FF2B5EF4-FFF2-40B4-BE49-F238E27FC236}">
                <a16:creationId xmlns:a16="http://schemas.microsoft.com/office/drawing/2014/main" id="{EC7CB9A5-54D1-8962-2FED-1B61C884582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048446" y="1961388"/>
            <a:ext cx="2031045" cy="1980000"/>
          </a:xfrm>
          <a:solidFill>
            <a:schemeClr val="accent4"/>
          </a:solidFill>
        </p:spPr>
        <p:txBody>
          <a:bodyPr lIns="252000" tIns="72000" rIns="144000" bIns="72000" anchor="ctr" anchorCtr="0"/>
          <a:lstStyle>
            <a:lvl1pPr marL="0" indent="0" algn="l">
              <a:lnSpc>
                <a:spcPct val="95000"/>
              </a:lnSpc>
              <a:spcBef>
                <a:spcPts val="600"/>
              </a:spcBef>
              <a:buNone/>
              <a:defRPr sz="2400" b="1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endParaRPr lang="fi-FI"/>
          </a:p>
        </p:txBody>
      </p:sp>
      <p:sp>
        <p:nvSpPr>
          <p:cNvPr id="6" name="Tekstin paikkamerkki 10">
            <a:extLst>
              <a:ext uri="{FF2B5EF4-FFF2-40B4-BE49-F238E27FC236}">
                <a16:creationId xmlns:a16="http://schemas.microsoft.com/office/drawing/2014/main" id="{87557657-5B35-4FA9-BDF0-EE1DCAF3DA8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90478" y="1961388"/>
            <a:ext cx="2031045" cy="1980000"/>
          </a:xfrm>
          <a:solidFill>
            <a:srgbClr val="B3D384"/>
          </a:solidFill>
        </p:spPr>
        <p:txBody>
          <a:bodyPr lIns="252000" tIns="72000" rIns="144000" bIns="72000" anchor="ctr" anchorCtr="0"/>
          <a:lstStyle>
            <a:lvl1pPr marL="0" indent="0" algn="l">
              <a:lnSpc>
                <a:spcPct val="95000"/>
              </a:lnSpc>
              <a:spcBef>
                <a:spcPts val="600"/>
              </a:spcBef>
              <a:buNone/>
              <a:defRPr sz="2400" b="1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endParaRPr lang="fi-FI"/>
          </a:p>
        </p:txBody>
      </p:sp>
      <p:sp>
        <p:nvSpPr>
          <p:cNvPr id="10" name="Tekstin paikkamerkki 10">
            <a:extLst>
              <a:ext uri="{FF2B5EF4-FFF2-40B4-BE49-F238E27FC236}">
                <a16:creationId xmlns:a16="http://schemas.microsoft.com/office/drawing/2014/main" id="{ACC2CB3F-EC0C-77D9-5311-E3FF6058437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27938" y="1961388"/>
            <a:ext cx="2031045" cy="1980000"/>
          </a:xfrm>
          <a:solidFill>
            <a:schemeClr val="accent3"/>
          </a:solidFill>
        </p:spPr>
        <p:txBody>
          <a:bodyPr lIns="252000" tIns="72000" rIns="144000" bIns="72000" anchor="ctr" anchorCtr="0"/>
          <a:lstStyle>
            <a:lvl1pPr marL="0" indent="0" algn="l">
              <a:lnSpc>
                <a:spcPct val="95000"/>
              </a:lnSpc>
              <a:spcBef>
                <a:spcPts val="600"/>
              </a:spcBef>
              <a:buNone/>
              <a:defRPr sz="2400" b="1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E15A2C76-C628-1737-9BF5-C4D7ECEFE8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0986" y="4375404"/>
            <a:ext cx="2031045" cy="1493872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3" name="Tekstin paikkamerkki 10">
            <a:extLst>
              <a:ext uri="{FF2B5EF4-FFF2-40B4-BE49-F238E27FC236}">
                <a16:creationId xmlns:a16="http://schemas.microsoft.com/office/drawing/2014/main" id="{0F25FADE-F113-D9F2-08B6-26A3E79D51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048446" y="4375404"/>
            <a:ext cx="2031045" cy="1493872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5" name="Tekstin paikkamerkki 10">
            <a:extLst>
              <a:ext uri="{FF2B5EF4-FFF2-40B4-BE49-F238E27FC236}">
                <a16:creationId xmlns:a16="http://schemas.microsoft.com/office/drawing/2014/main" id="{C7C8CC55-4228-B078-6E5D-203D444C06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90478" y="4375404"/>
            <a:ext cx="2031045" cy="1493872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7" name="Tekstin paikkamerkki 10">
            <a:extLst>
              <a:ext uri="{FF2B5EF4-FFF2-40B4-BE49-F238E27FC236}">
                <a16:creationId xmlns:a16="http://schemas.microsoft.com/office/drawing/2014/main" id="{34281033-F953-55D2-C050-A768AD2FA69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27938" y="4375404"/>
            <a:ext cx="2031045" cy="1493872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1159030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oste 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E15A2C76-C628-1737-9BF5-C4D7ECEFE8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0986" y="4375404"/>
            <a:ext cx="2031045" cy="1493872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9FFC8F4-9174-9AA6-2D5C-35D0E381E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0986" y="1961388"/>
            <a:ext cx="2031045" cy="19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3" name="Tekstin paikkamerkki 10">
            <a:extLst>
              <a:ext uri="{FF2B5EF4-FFF2-40B4-BE49-F238E27FC236}">
                <a16:creationId xmlns:a16="http://schemas.microsoft.com/office/drawing/2014/main" id="{0F25FADE-F113-D9F2-08B6-26A3E79D51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048446" y="4375404"/>
            <a:ext cx="2031045" cy="1493872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137521A9-8793-D352-7953-E6A3850B7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048446" y="1961388"/>
            <a:ext cx="2031045" cy="19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5" name="Tekstin paikkamerkki 10">
            <a:extLst>
              <a:ext uri="{FF2B5EF4-FFF2-40B4-BE49-F238E27FC236}">
                <a16:creationId xmlns:a16="http://schemas.microsoft.com/office/drawing/2014/main" id="{C7C8CC55-4228-B078-6E5D-203D444C06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90478" y="4375404"/>
            <a:ext cx="2031045" cy="1493872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84C41787-C2AB-A5C9-330E-7C1BCDDFD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590478" y="1961388"/>
            <a:ext cx="2031045" cy="19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7" name="Tekstin paikkamerkki 10">
            <a:extLst>
              <a:ext uri="{FF2B5EF4-FFF2-40B4-BE49-F238E27FC236}">
                <a16:creationId xmlns:a16="http://schemas.microsoft.com/office/drawing/2014/main" id="{34281033-F953-55D2-C050-A768AD2FA69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27938" y="4375404"/>
            <a:ext cx="2031045" cy="1493872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1AE11A09-8846-94BD-211D-935246D3D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127938" y="1961388"/>
            <a:ext cx="2031045" cy="19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8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0965E099-F238-0DC0-6C75-B4B92D1AE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3200" cy="5393146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FAD2-E643-4FFF-914F-AD52EA0C0FAE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Kuva 4" descr="Hyvinvointi">
            <a:extLst>
              <a:ext uri="{FF2B5EF4-FFF2-40B4-BE49-F238E27FC236}">
                <a16:creationId xmlns:a16="http://schemas.microsoft.com/office/drawing/2014/main" id="{57CC42D5-DDE9-6A4D-55E0-0C4E78B068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2000" y="502920"/>
            <a:ext cx="6426521" cy="1467473"/>
          </a:xfrm>
          <a:prstGeom prst="rect">
            <a:avLst/>
          </a:prstGeom>
        </p:spPr>
      </p:pic>
      <p:pic>
        <p:nvPicPr>
          <p:cNvPr id="10" name="Kuva 9" descr="Terveys">
            <a:extLst>
              <a:ext uri="{FF2B5EF4-FFF2-40B4-BE49-F238E27FC236}">
                <a16:creationId xmlns:a16="http://schemas.microsoft.com/office/drawing/2014/main" id="{521E98C9-159F-F210-0E5C-025FC55906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22000" y="1970393"/>
            <a:ext cx="4832540" cy="1467473"/>
          </a:xfrm>
          <a:prstGeom prst="rect">
            <a:avLst/>
          </a:prstGeom>
        </p:spPr>
      </p:pic>
      <p:pic>
        <p:nvPicPr>
          <p:cNvPr id="12" name="Kuva 11" descr="Turvallisuus">
            <a:extLst>
              <a:ext uri="{FF2B5EF4-FFF2-40B4-BE49-F238E27FC236}">
                <a16:creationId xmlns:a16="http://schemas.microsoft.com/office/drawing/2014/main" id="{F6E8599A-69C2-BC29-A53D-C632761514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2000" y="3437867"/>
            <a:ext cx="6654232" cy="1467473"/>
          </a:xfrm>
          <a:prstGeom prst="rect">
            <a:avLst/>
          </a:prstGeom>
        </p:spPr>
      </p:pic>
      <p:pic>
        <p:nvPicPr>
          <p:cNvPr id="2" name="Kuva 1" descr="Keski-Suomen Pelastuslaitos">
            <a:extLst>
              <a:ext uri="{FF2B5EF4-FFF2-40B4-BE49-F238E27FC236}">
                <a16:creationId xmlns:a16="http://schemas.microsoft.com/office/drawing/2014/main" id="{04B9E1AF-D7C4-EBA7-6694-8DC561CBF72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019" y="6023515"/>
            <a:ext cx="1118169" cy="331309"/>
          </a:xfrm>
          <a:prstGeom prst="rect">
            <a:avLst/>
          </a:prstGeom>
        </p:spPr>
      </p:pic>
      <p:pic>
        <p:nvPicPr>
          <p:cNvPr id="3" name="Kuva 2" descr="Keski-Suomen Hyvinvointialue">
            <a:extLst>
              <a:ext uri="{FF2B5EF4-FFF2-40B4-BE49-F238E27FC236}">
                <a16:creationId xmlns:a16="http://schemas.microsoft.com/office/drawing/2014/main" id="{94556230-8B2B-AAB9-9820-D504BC72DD9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19271" y="6041686"/>
            <a:ext cx="1436563" cy="330537"/>
          </a:xfrm>
          <a:prstGeom prst="rect">
            <a:avLst/>
          </a:prstGeom>
        </p:spPr>
      </p:pic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3A0C2AEE-62D3-2532-A258-E29F0BDFB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510838" y="6024287"/>
            <a:ext cx="0" cy="336826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828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7" y="470916"/>
            <a:ext cx="5213157" cy="2665475"/>
          </a:xfrm>
        </p:spPr>
        <p:txBody>
          <a:bodyPr anchor="b" anchorCtr="0"/>
          <a:lstStyle/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E4962D1-4FE6-5F0A-BCED-360B6BA44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491" y="470917"/>
            <a:ext cx="5584505" cy="539836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28AED48-DAF5-0AAE-1193-9D791FB2F3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1175" y="3881628"/>
            <a:ext cx="5213350" cy="1987648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4154948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7" y="470916"/>
            <a:ext cx="5213157" cy="2665475"/>
          </a:xfrm>
        </p:spPr>
        <p:txBody>
          <a:bodyPr anchor="b" anchorCtr="0"/>
          <a:lstStyle/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E4962D1-4FE6-5F0A-BCED-360B6BA44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491" y="470917"/>
            <a:ext cx="5584505" cy="539836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28AED48-DAF5-0AAE-1193-9D791FB2F3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1175" y="3881628"/>
            <a:ext cx="5213350" cy="1987648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pic>
        <p:nvPicPr>
          <p:cNvPr id="3" name="Kuva 2" descr="Keski-Suomen Pelastuslaitos">
            <a:extLst>
              <a:ext uri="{FF2B5EF4-FFF2-40B4-BE49-F238E27FC236}">
                <a16:creationId xmlns:a16="http://schemas.microsoft.com/office/drawing/2014/main" id="{AA92A633-1571-191E-D372-D9F67C6596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019" y="6023515"/>
            <a:ext cx="1118169" cy="331309"/>
          </a:xfrm>
          <a:prstGeom prst="rect">
            <a:avLst/>
          </a:prstGeom>
        </p:spPr>
      </p:pic>
      <p:pic>
        <p:nvPicPr>
          <p:cNvPr id="5" name="Kuva 4" descr="Keski-Suomen Hyvinvointialue">
            <a:extLst>
              <a:ext uri="{FF2B5EF4-FFF2-40B4-BE49-F238E27FC236}">
                <a16:creationId xmlns:a16="http://schemas.microsoft.com/office/drawing/2014/main" id="{AD19ECE9-D042-1B7D-B0DD-C8FAA8845D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19271" y="6041686"/>
            <a:ext cx="1436563" cy="330537"/>
          </a:xfrm>
          <a:prstGeom prst="rect">
            <a:avLst/>
          </a:prstGeom>
        </p:spPr>
      </p:pic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08753469-7141-FC93-3BF6-5AA89FE4B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510838" y="6024287"/>
            <a:ext cx="0" cy="336826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602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7" y="470916"/>
            <a:ext cx="5213157" cy="2665475"/>
          </a:xfrm>
        </p:spPr>
        <p:txBody>
          <a:bodyPr anchor="b" anchorCtr="0"/>
          <a:lstStyle/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E4962D1-4FE6-5F0A-BCED-360B6BA44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491" y="470917"/>
            <a:ext cx="5584505" cy="539836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28AED48-DAF5-0AAE-1193-9D791FB2F3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1175" y="3881628"/>
            <a:ext cx="5213350" cy="1987648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pic>
        <p:nvPicPr>
          <p:cNvPr id="5" name="Kuva 4" descr="Keski-Suomen Hyvinvointialue">
            <a:extLst>
              <a:ext uri="{FF2B5EF4-FFF2-40B4-BE49-F238E27FC236}">
                <a16:creationId xmlns:a16="http://schemas.microsoft.com/office/drawing/2014/main" id="{AD19ECE9-D042-1B7D-B0DD-C8FAA8845D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5165" y="6041686"/>
            <a:ext cx="1436563" cy="330537"/>
          </a:xfrm>
          <a:prstGeom prst="rect">
            <a:avLst/>
          </a:prstGeom>
        </p:spPr>
      </p:pic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08753469-7141-FC93-3BF6-5AA89FE4B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16732" y="6024287"/>
            <a:ext cx="0" cy="336826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uva 13" descr="Sairaala Nova">
            <a:extLst>
              <a:ext uri="{FF2B5EF4-FFF2-40B4-BE49-F238E27FC236}">
                <a16:creationId xmlns:a16="http://schemas.microsoft.com/office/drawing/2014/main" id="{B6D9E79A-9000-CA31-EDE9-7E97805BDE7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7004" y="6030532"/>
            <a:ext cx="705014" cy="33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73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E4962D1-4FE6-5F0A-BCED-360B6BA44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1495" y="470917"/>
            <a:ext cx="5584505" cy="539836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095" y="470916"/>
            <a:ext cx="5213157" cy="2665475"/>
          </a:xfrm>
        </p:spPr>
        <p:txBody>
          <a:bodyPr anchor="b" anchorCtr="0"/>
          <a:lstStyle/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28AED48-DAF5-0AAE-1193-9D791FB2F3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92283" y="3881628"/>
            <a:ext cx="5213350" cy="1987648"/>
          </a:xfrm>
        </p:spPr>
        <p:txBody>
          <a:bodyPr/>
          <a:lstStyle>
            <a:lvl1pPr marL="177800" indent="-177800">
              <a:lnSpc>
                <a:spcPct val="95000"/>
              </a:lnSpc>
              <a:spcBef>
                <a:spcPts val="600"/>
              </a:spcBef>
              <a:defRPr sz="1400"/>
            </a:lvl1pPr>
            <a:lvl2pPr marL="539750" indent="-182563">
              <a:lnSpc>
                <a:spcPct val="95000"/>
              </a:lnSpc>
              <a:spcBef>
                <a:spcPts val="0"/>
              </a:spcBef>
              <a:defRPr sz="1400"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2974128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0700" y="388620"/>
            <a:ext cx="6079296" cy="702216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1508985"/>
            <a:ext cx="6079296" cy="43602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4DC6FCFF-2921-422B-A162-EC2DC6E8E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1495" y="388620"/>
            <a:ext cx="4664009" cy="548065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96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4DC6FCFF-2921-422B-A162-EC2DC6E8E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1495" y="388620"/>
            <a:ext cx="11174537" cy="548065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A52D320-4603-AE4C-81D0-6E3B0D86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636" y="2720788"/>
            <a:ext cx="5114364" cy="244450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9843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D90FD-B435-43DB-9A67-DD6748747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212A6-DA8E-4A60-A5F2-8DAE3B39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4C7-8C97-4DA0-982E-B5AD9A0E058F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66CB0-43A1-4E89-83D2-9E67BAD6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AEE1E-B285-4162-ABF0-E898A0AD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78B6-0490-4287-AE2E-4359EEA3A64F}" type="datetime1">
              <a:rPr lang="fi-FI" smtClean="0"/>
              <a:t>27.4.2023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9C5894A2-56D4-D734-BDB7-34BFF238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B0D54B94-938A-E551-A41A-EB9689E4C8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034"/>
          </a:xfrm>
          <a:prstGeom prst="rect">
            <a:avLst/>
          </a:prstGeom>
        </p:spPr>
      </p:pic>
      <p:pic>
        <p:nvPicPr>
          <p:cNvPr id="3" name="Kuva 2" descr="Kiitos">
            <a:extLst>
              <a:ext uri="{FF2B5EF4-FFF2-40B4-BE49-F238E27FC236}">
                <a16:creationId xmlns:a16="http://schemas.microsoft.com/office/drawing/2014/main" id="{C3CBE883-D862-D657-AFFD-A170B7746D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3269" y="970026"/>
            <a:ext cx="3868825" cy="1471422"/>
          </a:xfrm>
          <a:prstGeom prst="rect">
            <a:avLst/>
          </a:prstGeom>
        </p:spPr>
      </p:pic>
      <p:sp>
        <p:nvSpPr>
          <p:cNvPr id="9" name="Tekstiruutu 8" descr="www.hyvaks.fi">
            <a:extLst>
              <a:ext uri="{FF2B5EF4-FFF2-40B4-BE49-F238E27FC236}">
                <a16:creationId xmlns:a16="http://schemas.microsoft.com/office/drawing/2014/main" id="{15713BB1-0FB2-3810-DC20-7816F2487A28}"/>
              </a:ext>
            </a:extLst>
          </p:cNvPr>
          <p:cNvSpPr txBox="1"/>
          <p:nvPr userDrawn="1"/>
        </p:nvSpPr>
        <p:spPr>
          <a:xfrm>
            <a:off x="1028632" y="4819650"/>
            <a:ext cx="4416619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fi-FI" sz="4000" b="1" baseline="0">
                <a:solidFill>
                  <a:schemeClr val="bg1"/>
                </a:solidFill>
                <a:latin typeface="+mn-lt"/>
              </a:rPr>
              <a:t>www.hyvaks.fi</a:t>
            </a:r>
          </a:p>
        </p:txBody>
      </p:sp>
      <p:sp>
        <p:nvSpPr>
          <p:cNvPr id="10" name="Tekstiruutu 9" descr="#hyvaks ">
            <a:extLst>
              <a:ext uri="{FF2B5EF4-FFF2-40B4-BE49-F238E27FC236}">
                <a16:creationId xmlns:a16="http://schemas.microsoft.com/office/drawing/2014/main" id="{E1D0E7B3-C5CB-4533-9644-8AFDBFF3B9A6}"/>
              </a:ext>
            </a:extLst>
          </p:cNvPr>
          <p:cNvSpPr txBox="1"/>
          <p:nvPr userDrawn="1"/>
        </p:nvSpPr>
        <p:spPr>
          <a:xfrm>
            <a:off x="1010345" y="5418582"/>
            <a:ext cx="1801436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fi-FI" sz="4000" b="1">
                <a:solidFill>
                  <a:schemeClr val="bg1"/>
                </a:solidFill>
              </a:rPr>
              <a:t>#hyvaks </a:t>
            </a:r>
          </a:p>
        </p:txBody>
      </p:sp>
      <p:sp>
        <p:nvSpPr>
          <p:cNvPr id="11" name="Tekstiruutu 10" descr="#hyväarkikaikille ">
            <a:extLst>
              <a:ext uri="{FF2B5EF4-FFF2-40B4-BE49-F238E27FC236}">
                <a16:creationId xmlns:a16="http://schemas.microsoft.com/office/drawing/2014/main" id="{5DDF0267-8C94-8DE3-A42A-AE06C6DACC9C}"/>
              </a:ext>
            </a:extLst>
          </p:cNvPr>
          <p:cNvSpPr txBox="1"/>
          <p:nvPr userDrawn="1"/>
        </p:nvSpPr>
        <p:spPr>
          <a:xfrm>
            <a:off x="2822636" y="5418583"/>
            <a:ext cx="3888970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fi-FI" sz="4000" b="1">
                <a:solidFill>
                  <a:schemeClr val="bg1"/>
                </a:solidFill>
              </a:rPr>
              <a:t>#hyväarkikaikille </a:t>
            </a:r>
          </a:p>
        </p:txBody>
      </p:sp>
      <p:pic>
        <p:nvPicPr>
          <p:cNvPr id="12" name="Kuva 11" descr="Keski-Suomen Hyvinvointialue">
            <a:extLst>
              <a:ext uri="{FF2B5EF4-FFF2-40B4-BE49-F238E27FC236}">
                <a16:creationId xmlns:a16="http://schemas.microsoft.com/office/drawing/2014/main" id="{BC0EE19F-6846-58E7-E32F-543A9765D46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0259119" y="6041686"/>
            <a:ext cx="1407842" cy="3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5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E27B5776-DA94-8CED-A3DB-EF546E38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8" y="0"/>
            <a:ext cx="12187900" cy="5393146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FAD2-E643-4FFF-914F-AD52EA0C0FAE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Kuva 4" descr="Hyvinvointi">
            <a:extLst>
              <a:ext uri="{FF2B5EF4-FFF2-40B4-BE49-F238E27FC236}">
                <a16:creationId xmlns:a16="http://schemas.microsoft.com/office/drawing/2014/main" id="{57CC42D5-DDE9-6A4D-55E0-0C4E78B068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2000" y="502920"/>
            <a:ext cx="6426521" cy="1467473"/>
          </a:xfrm>
          <a:prstGeom prst="rect">
            <a:avLst/>
          </a:prstGeom>
        </p:spPr>
      </p:pic>
      <p:pic>
        <p:nvPicPr>
          <p:cNvPr id="10" name="Kuva 9" descr="Terveys">
            <a:extLst>
              <a:ext uri="{FF2B5EF4-FFF2-40B4-BE49-F238E27FC236}">
                <a16:creationId xmlns:a16="http://schemas.microsoft.com/office/drawing/2014/main" id="{521E98C9-159F-F210-0E5C-025FC55906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22000" y="1970393"/>
            <a:ext cx="4832540" cy="1467473"/>
          </a:xfrm>
          <a:prstGeom prst="rect">
            <a:avLst/>
          </a:prstGeom>
        </p:spPr>
      </p:pic>
      <p:pic>
        <p:nvPicPr>
          <p:cNvPr id="12" name="Kuva 11" descr="Turvallisuus">
            <a:extLst>
              <a:ext uri="{FF2B5EF4-FFF2-40B4-BE49-F238E27FC236}">
                <a16:creationId xmlns:a16="http://schemas.microsoft.com/office/drawing/2014/main" id="{F6E8599A-69C2-BC29-A53D-C632761514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2000" y="3437867"/>
            <a:ext cx="6654232" cy="1467473"/>
          </a:xfrm>
          <a:prstGeom prst="rect">
            <a:avLst/>
          </a:prstGeom>
        </p:spPr>
      </p:pic>
      <p:pic>
        <p:nvPicPr>
          <p:cNvPr id="4" name="Kuva 3" descr="Keski-Suomen Hyvinvointialue">
            <a:extLst>
              <a:ext uri="{FF2B5EF4-FFF2-40B4-BE49-F238E27FC236}">
                <a16:creationId xmlns:a16="http://schemas.microsoft.com/office/drawing/2014/main" id="{07C08C0E-938E-B242-F946-6BD1652881D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25165" y="6041686"/>
            <a:ext cx="1436563" cy="330537"/>
          </a:xfrm>
          <a:prstGeom prst="rect">
            <a:avLst/>
          </a:prstGeom>
        </p:spPr>
      </p:pic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6068D165-96CD-9996-EEF0-9146F11FE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16732" y="6024287"/>
            <a:ext cx="0" cy="336826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 descr="Sairaala Nova">
            <a:extLst>
              <a:ext uri="{FF2B5EF4-FFF2-40B4-BE49-F238E27FC236}">
                <a16:creationId xmlns:a16="http://schemas.microsoft.com/office/drawing/2014/main" id="{EEA2FE34-7CDC-858F-2547-1E5D0161D8F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77004" y="6030532"/>
            <a:ext cx="705014" cy="33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9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6B67D039-5DBC-1BC5-653C-7DA1B1032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540867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1780-B9A5-477F-BFD1-4099C4ED9142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Tekstin paikkamerkki 12" descr="Hyvinvointi">
            <a:extLst>
              <a:ext uri="{FF2B5EF4-FFF2-40B4-BE49-F238E27FC236}">
                <a16:creationId xmlns:a16="http://schemas.microsoft.com/office/drawing/2014/main" id="{1575B223-D80C-306C-43A5-703E1775F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2000" y="504000"/>
            <a:ext cx="6426000" cy="1468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100"/>
            </a:lvl1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16" name="Tekstin paikkamerkki 12" descr="Terveys">
            <a:extLst>
              <a:ext uri="{FF2B5EF4-FFF2-40B4-BE49-F238E27FC236}">
                <a16:creationId xmlns:a16="http://schemas.microsoft.com/office/drawing/2014/main" id="{3BA424AF-656B-9612-92E0-A7A1869DF4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2000" y="1969200"/>
            <a:ext cx="4831200" cy="14688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100"/>
            </a:lvl1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17" name="Tekstin paikkamerkki 12" descr="Turvallisuus">
            <a:extLst>
              <a:ext uri="{FF2B5EF4-FFF2-40B4-BE49-F238E27FC236}">
                <a16:creationId xmlns:a16="http://schemas.microsoft.com/office/drawing/2014/main" id="{555FDC61-50AC-2944-7772-91FADC7076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000" y="3438000"/>
            <a:ext cx="6652800" cy="1468800"/>
          </a:xfr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100"/>
            </a:lvl1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18" name="Tekstin paikkamerkki 12" descr="Keski-Suomen Hyvinvointialue">
            <a:extLst>
              <a:ext uri="{FF2B5EF4-FFF2-40B4-BE49-F238E27FC236}">
                <a16:creationId xmlns:a16="http://schemas.microsoft.com/office/drawing/2014/main" id="{70D82D27-F770-569E-91F2-8BC159C416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46644" y="484488"/>
            <a:ext cx="1436400" cy="331200"/>
          </a:xfr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100"/>
            </a:lvl1pPr>
          </a:lstStyle>
          <a:p>
            <a:pPr lvl="0"/>
            <a:r>
              <a:rPr lang="fi-FI"/>
              <a:t> </a:t>
            </a:r>
          </a:p>
        </p:txBody>
      </p:sp>
      <p:pic>
        <p:nvPicPr>
          <p:cNvPr id="24" name="Kuva 23" descr="EU lippu">
            <a:extLst>
              <a:ext uri="{FF2B5EF4-FFF2-40B4-BE49-F238E27FC236}">
                <a16:creationId xmlns:a16="http://schemas.microsoft.com/office/drawing/2014/main" id="{D64BEB57-D20F-07A7-7483-A1BE13CEAC3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281" y="5893163"/>
            <a:ext cx="737201" cy="49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16" y="422846"/>
            <a:ext cx="8973312" cy="3591369"/>
          </a:xfrm>
        </p:spPr>
        <p:txBody>
          <a:bodyPr anchor="t" anchorCtr="0"/>
          <a:lstStyle>
            <a:lvl1pPr algn="l">
              <a:defRPr sz="8000"/>
            </a:lvl1pPr>
          </a:lstStyle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562-7E35-428F-8FAE-6A9A6BD59787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2">
    <p:bg>
      <p:bgPr>
        <a:solidFill>
          <a:srgbClr val="B3D3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16" y="422846"/>
            <a:ext cx="8973312" cy="3591369"/>
          </a:xfrm>
        </p:spPr>
        <p:txBody>
          <a:bodyPr anchor="t" anchorCtr="0"/>
          <a:lstStyle>
            <a:lvl1pPr algn="l">
              <a:defRPr sz="8000"/>
            </a:lvl1pPr>
          </a:lstStyle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562-7E35-428F-8FAE-6A9A6BD59787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 descr="Keski-Suomen Hyvinvointialue">
            <a:extLst>
              <a:ext uri="{FF2B5EF4-FFF2-40B4-BE49-F238E27FC236}">
                <a16:creationId xmlns:a16="http://schemas.microsoft.com/office/drawing/2014/main" id="{AD747AE0-32D0-7861-291E-A51D05F43A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59119" y="6041686"/>
            <a:ext cx="1407842" cy="33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5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3"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16" y="422846"/>
            <a:ext cx="8973312" cy="3591369"/>
          </a:xfrm>
        </p:spPr>
        <p:txBody>
          <a:bodyPr anchor="t" anchorCtr="0"/>
          <a:lstStyle>
            <a:lvl1pPr algn="l">
              <a:defRPr sz="8000"/>
            </a:lvl1pPr>
          </a:lstStyle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562-7E35-428F-8FAE-6A9A6BD59787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 descr="Keski-Suomen Hyvinvointialue">
            <a:extLst>
              <a:ext uri="{FF2B5EF4-FFF2-40B4-BE49-F238E27FC236}">
                <a16:creationId xmlns:a16="http://schemas.microsoft.com/office/drawing/2014/main" id="{AD747AE0-32D0-7861-291E-A51D05F43A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59119" y="6041686"/>
            <a:ext cx="1407842" cy="33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2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4">
    <p:bg>
      <p:bgPr>
        <a:solidFill>
          <a:srgbClr val="EBD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16" y="422846"/>
            <a:ext cx="8973312" cy="3591369"/>
          </a:xfrm>
        </p:spPr>
        <p:txBody>
          <a:bodyPr anchor="t" anchorCtr="0"/>
          <a:lstStyle>
            <a:lvl1pPr algn="l">
              <a:defRPr sz="8000"/>
            </a:lvl1pPr>
          </a:lstStyle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562-7E35-428F-8FAE-6A9A6BD59787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 descr="Keski-Suomen Hyvinvointialue">
            <a:extLst>
              <a:ext uri="{FF2B5EF4-FFF2-40B4-BE49-F238E27FC236}">
                <a16:creationId xmlns:a16="http://schemas.microsoft.com/office/drawing/2014/main" id="{AD747AE0-32D0-7861-291E-A51D05F43A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59119" y="6041686"/>
            <a:ext cx="1407842" cy="33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4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5">
    <p:bg>
      <p:bgPr>
        <a:solidFill>
          <a:srgbClr val="255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16" y="422846"/>
            <a:ext cx="8973312" cy="3591369"/>
          </a:xfrm>
        </p:spPr>
        <p:txBody>
          <a:bodyPr anchor="t" anchorCtr="0"/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C89562-7E35-428F-8FAE-6A9A6BD59787}" type="datetime1">
              <a:rPr lang="fi-FI" smtClean="0"/>
              <a:pPr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4" name="Kuva 3" descr="Keski-Suomen Hyvinvointialue">
            <a:extLst>
              <a:ext uri="{FF2B5EF4-FFF2-40B4-BE49-F238E27FC236}">
                <a16:creationId xmlns:a16="http://schemas.microsoft.com/office/drawing/2014/main" id="{2230765F-7C0E-7B1D-2B49-3937748EB7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59119" y="6041686"/>
            <a:ext cx="1407842" cy="3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9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7" y="388620"/>
            <a:ext cx="11169009" cy="7022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0987" y="1508985"/>
            <a:ext cx="11169009" cy="43602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C8207-E1E1-4120-A9AA-730F0E3F9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238471"/>
            <a:ext cx="926054" cy="19722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0C6A10-0FE5-4C23-945F-7CA3C4931DA1}" type="datetime1">
              <a:rPr lang="fi-FI" smtClean="0"/>
              <a:t>27.4.2023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C7E16-846E-4C51-8A54-1FE93AAD5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2600" y="6238471"/>
            <a:ext cx="4114800" cy="19722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B797-1514-4178-B4AD-AFE930D23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0988" y="6238471"/>
            <a:ext cx="257108" cy="19722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 descr="Keski-Suomen Hyvinvointialue">
            <a:extLst>
              <a:ext uri="{FF2B5EF4-FFF2-40B4-BE49-F238E27FC236}">
                <a16:creationId xmlns:a16="http://schemas.microsoft.com/office/drawing/2014/main" id="{59EF808D-E7BA-15EC-07B7-3BE9C157B45B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244759" y="6041686"/>
            <a:ext cx="1436563" cy="3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74" r:id="rId3"/>
    <p:sldLayoutId id="2147483669" r:id="rId4"/>
    <p:sldLayoutId id="2147483649" r:id="rId5"/>
    <p:sldLayoutId id="214748367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50" r:id="rId13"/>
    <p:sldLayoutId id="2147483664" r:id="rId14"/>
    <p:sldLayoutId id="2147483665" r:id="rId15"/>
    <p:sldLayoutId id="2147483666" r:id="rId16"/>
    <p:sldLayoutId id="2147483660" r:id="rId17"/>
    <p:sldLayoutId id="2147483677" r:id="rId18"/>
    <p:sldLayoutId id="2147483675" r:id="rId19"/>
    <p:sldLayoutId id="2147483671" r:id="rId20"/>
    <p:sldLayoutId id="2147483672" r:id="rId21"/>
    <p:sldLayoutId id="2147483673" r:id="rId22"/>
    <p:sldLayoutId id="2147483679" r:id="rId23"/>
    <p:sldLayoutId id="2147483678" r:id="rId24"/>
    <p:sldLayoutId id="2147483680" r:id="rId25"/>
    <p:sldLayoutId id="2147483651" r:id="rId26"/>
    <p:sldLayoutId id="2147483654" r:id="rId27"/>
    <p:sldLayoutId id="2147483655" r:id="rId28"/>
    <p:sldLayoutId id="2147483676" r:id="rId29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85000"/>
        </a:lnSpc>
        <a:spcBef>
          <a:spcPts val="800"/>
        </a:spcBef>
        <a:buFont typeface="Calibri" panose="020F050202020403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9875" algn="l" defTabSz="914400" rtl="0" eaLnBrk="1" latinLnBrk="0" hangingPunct="1">
        <a:lnSpc>
          <a:spcPct val="85000"/>
        </a:lnSpc>
        <a:spcBef>
          <a:spcPts val="800"/>
        </a:spcBef>
        <a:buFont typeface="Calibri" panose="020F050202020403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7425" indent="-269875" algn="l" defTabSz="914400" rtl="0" eaLnBrk="1" latinLnBrk="0" hangingPunct="1">
        <a:lnSpc>
          <a:spcPct val="85000"/>
        </a:lnSpc>
        <a:spcBef>
          <a:spcPts val="800"/>
        </a:spcBef>
        <a:buFont typeface="Calibri" panose="020F050202020403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9875" algn="l" defTabSz="914400" rtl="0" eaLnBrk="1" latinLnBrk="0" hangingPunct="1">
        <a:lnSpc>
          <a:spcPct val="85000"/>
        </a:lnSpc>
        <a:spcBef>
          <a:spcPts val="800"/>
        </a:spcBef>
        <a:buFont typeface="Calibri" panose="020F050202020403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704975" indent="-269875" algn="l" defTabSz="914400" rtl="0" eaLnBrk="1" latinLnBrk="0" hangingPunct="1">
        <a:lnSpc>
          <a:spcPct val="85000"/>
        </a:lnSpc>
        <a:spcBef>
          <a:spcPts val="800"/>
        </a:spcBef>
        <a:buFont typeface="Calibri" panose="020F050202020403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yvaks.fi/sites/default/files/2023-04/Omaishoidontuen%20hakemus%20yli%2018-vuotiaat.pdf" TargetMode="External"/><Relationship Id="rId2" Type="http://schemas.openxmlformats.org/officeDocument/2006/relationships/hyperlink" Target="https://hyvaks.fi/sites/default/files/2023-01/Omaishoidontuen-myontamisperusteet-hyvaks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hyvaks.fi/asiointi/omaishoidon-yhteystiedo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F846-307A-4A9A-8A09-F9951A2F020C}" type="datetime1">
              <a:rPr lang="fi-FI" smtClean="0"/>
              <a:t>27.4.2023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Tiina Hellman Palveluvastaava </a:t>
            </a:r>
            <a:r>
              <a:rPr lang="fi-FI" dirty="0" err="1"/>
              <a:t>Omais</a:t>
            </a:r>
            <a:r>
              <a:rPr lang="fi-FI" dirty="0"/>
              <a:t>- ja perhehoito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59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Lakisääteinen vapaa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Hoidon sitovuus vaikuttaa lakisääteistä vapaavuorokausioikeutta arvioitaessa.</a:t>
            </a:r>
          </a:p>
          <a:p>
            <a:r>
              <a:rPr lang="fi-FI" dirty="0"/>
              <a:t>Omaishoitajalla on oikeus pitää vapaata vähintään kaksi (2) vuorokautta kalenterikuukautta kohti.</a:t>
            </a:r>
          </a:p>
          <a:p>
            <a:r>
              <a:rPr lang="fi-FI" dirty="0"/>
              <a:t>Omaishoitajalla on oikeus pitää vähintään vapaata kolme (3) vuorokautta kalenterikuukautta kohti, jos hän on yhtäjaksoisesti tai vähäisin keskeytyksin sidottu hoitoon ympärivuorokautisesti tai jatkuvasti päivittäin.</a:t>
            </a:r>
          </a:p>
          <a:p>
            <a:r>
              <a:rPr lang="fi-FI" dirty="0"/>
              <a:t>Sidonnaisuus katsotaan ympärivuorokautiseksi siitä huolimatta , että hoidettava viettää säännöllisesti vähäisen osan vuorokaudesta käyttäen kotinsa ulkopuolella järjestettyjä sosiaali- ja terveyspalveluja taikka saaden kuntoutusta tai opetusta.</a:t>
            </a:r>
          </a:p>
          <a:p>
            <a:r>
              <a:rPr lang="fi-FI" dirty="0"/>
              <a:t>Vapaavuorokausioikeus pysyy täytenä, mikäli kotihoitopäiviä on kuukaudessa vähintään 16.</a:t>
            </a:r>
          </a:p>
          <a:p>
            <a:r>
              <a:rPr lang="fi-FI" dirty="0"/>
              <a:t>Hyvinvointi alue voi viime kädessä päättää, miten vapaan aikainen vapaa järjestetään</a:t>
            </a:r>
          </a:p>
          <a:p>
            <a:r>
              <a:rPr lang="fi-FI" dirty="0"/>
              <a:t>Omaishoitajalla tai hoidettavalla ei ole ehdotonta oikeutta valita vapaan aikaista hoitomuotoa.</a:t>
            </a:r>
          </a:p>
          <a:p>
            <a:r>
              <a:rPr lang="fi-FI" dirty="0"/>
              <a:t>Vapaat on käytettävä kalenterivuoden aikana eikä käyttämättömiä vapaita korvata rahana.</a:t>
            </a:r>
          </a:p>
          <a:p>
            <a:r>
              <a:rPr lang="fi-FI" dirty="0"/>
              <a:t>Vapaat sovittaan toimeksiantosopimuksessa ja hoito- ja palvelusuunnitelmassa.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10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Tiina Hellman Palveluvastaava  </a:t>
            </a:r>
            <a:r>
              <a:rPr lang="fi-FI" dirty="0" err="1"/>
              <a:t>Omais</a:t>
            </a:r>
            <a:r>
              <a:rPr lang="fi-FI" dirty="0"/>
              <a:t>- ja perhehoito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503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Vapaiden toteuttamistavat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Sijaishoito </a:t>
            </a:r>
          </a:p>
          <a:p>
            <a:pPr lvl="1"/>
            <a:r>
              <a:rPr lang="fi-FI" dirty="0"/>
              <a:t>Sijaishoitajana voi toimia hoidettavan täysi-ikäinen omainen tai muu läheinen.</a:t>
            </a:r>
          </a:p>
          <a:p>
            <a:pPr lvl="2"/>
            <a:r>
              <a:rPr lang="fi-FI" dirty="0"/>
              <a:t>Sijaishoitajan palkkiot</a:t>
            </a:r>
          </a:p>
          <a:p>
            <a:pPr lvl="3"/>
            <a:r>
              <a:rPr lang="fi-FI" dirty="0"/>
              <a:t>Tukiluokka 1	89,82€/kk</a:t>
            </a:r>
          </a:p>
          <a:p>
            <a:pPr lvl="3"/>
            <a:r>
              <a:rPr lang="fi-FI" dirty="0"/>
              <a:t>Tukiluokka 2	107,77€/kk</a:t>
            </a:r>
          </a:p>
          <a:p>
            <a:pPr lvl="3"/>
            <a:r>
              <a:rPr lang="fi-FI" dirty="0"/>
              <a:t>Tukiluokka 3	125,75€/kk</a:t>
            </a:r>
          </a:p>
          <a:p>
            <a:r>
              <a:rPr lang="fi-FI" dirty="0"/>
              <a:t>Perhehoito</a:t>
            </a:r>
          </a:p>
          <a:p>
            <a:pPr lvl="1"/>
            <a:r>
              <a:rPr lang="fi-FI" dirty="0"/>
              <a:t>Perhehoito voi olla kotiin tai perhehoitokodissa annettavaa hoitoa.</a:t>
            </a:r>
          </a:p>
          <a:p>
            <a:pPr lvl="2"/>
            <a:r>
              <a:rPr lang="fi-FI" dirty="0"/>
              <a:t>Perhehoidon toimintaohje 2023</a:t>
            </a:r>
          </a:p>
          <a:p>
            <a:pPr lvl="2"/>
            <a:r>
              <a:rPr lang="fi-FI" dirty="0"/>
              <a:t>Palkkioluokat määräytyvät hoitoisuuden mukaan.</a:t>
            </a:r>
          </a:p>
          <a:p>
            <a:r>
              <a:rPr lang="fi-FI" sz="2000" dirty="0"/>
              <a:t>Kotiin järjestettävä palvelu</a:t>
            </a:r>
          </a:p>
          <a:p>
            <a:pPr lvl="1"/>
            <a:r>
              <a:rPr lang="fi-FI" sz="1400" dirty="0"/>
              <a:t>Palvelusetelillä</a:t>
            </a:r>
          </a:p>
          <a:p>
            <a:pPr lvl="1"/>
            <a:r>
              <a:rPr lang="fi-FI" sz="1400" dirty="0"/>
              <a:t>Omaishoidon hoitajan käynnit</a:t>
            </a:r>
          </a:p>
          <a:p>
            <a:r>
              <a:rPr lang="fi-FI" sz="1800" dirty="0"/>
              <a:t>Lyhytaikainen hoito palveluyksikössä</a:t>
            </a:r>
          </a:p>
          <a:p>
            <a:endParaRPr lang="fi-FI" dirty="0"/>
          </a:p>
          <a:p>
            <a:pPr marL="717550" lvl="2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980691" y="6238471"/>
            <a:ext cx="4114800" cy="197223"/>
          </a:xfrm>
        </p:spPr>
        <p:txBody>
          <a:bodyPr/>
          <a:lstStyle/>
          <a:p>
            <a:endParaRPr lang="fi-FI" dirty="0"/>
          </a:p>
          <a:p>
            <a:r>
              <a:rPr lang="fi-FI" dirty="0"/>
              <a:t>Tiina Hellman Palveluvastaava  Omais- ja perhehoito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6711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Omaishoidon tuen muut palvelut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Omaishoitajien valmennus ja koulutus</a:t>
            </a:r>
          </a:p>
          <a:p>
            <a:pPr lvl="1"/>
            <a:r>
              <a:rPr lang="fi-FI" sz="1600" dirty="0"/>
              <a:t>Omaishoitolain mukaan uusille omaishoitajille järjestetään valmennusta ja koulutusta; tapaamisilla, verkossa tai yksilöohjauksina</a:t>
            </a:r>
          </a:p>
          <a:p>
            <a:r>
              <a:rPr lang="fi-FI" sz="2000" dirty="0"/>
              <a:t>Omaishoitajien terveystarkastukset</a:t>
            </a:r>
          </a:p>
          <a:p>
            <a:pPr lvl="1"/>
            <a:r>
              <a:rPr lang="fi-FI" sz="1600" dirty="0"/>
              <a:t>Maksuttomia, tavoitteena omaishoitajien hyvinvoinnin, terveyden ja toimintakyvyn arviointi, ylläpitäminen ja edistäminen sekä sairauksien ehkäiseminen ja tunnistaminen</a:t>
            </a:r>
          </a:p>
          <a:p>
            <a:r>
              <a:rPr lang="fi-FI" sz="2000" dirty="0"/>
              <a:t>Omaishoitajien virkistysvapaa</a:t>
            </a:r>
          </a:p>
          <a:p>
            <a:pPr lvl="1"/>
            <a:r>
              <a:rPr lang="fi-FI" sz="1600" dirty="0"/>
              <a:t>Palvelusetelillä </a:t>
            </a:r>
            <a:r>
              <a:rPr lang="fi-FI" sz="1600" dirty="0" err="1"/>
              <a:t>max</a:t>
            </a:r>
            <a:r>
              <a:rPr lang="fi-FI" sz="1600" dirty="0"/>
              <a:t> 10h/kk, myönnetään resurssien ja talousarvioon varatun määrärahan puitteissa ja kohdennetaan eniten tukea tarvitseville.</a:t>
            </a:r>
          </a:p>
          <a:p>
            <a:r>
              <a:rPr lang="fi-FI" sz="2000" dirty="0"/>
              <a:t>Harkinnanvarainen vapaa</a:t>
            </a:r>
          </a:p>
          <a:p>
            <a:pPr lvl="1"/>
            <a:r>
              <a:rPr lang="fi-FI" sz="1600" dirty="0"/>
              <a:t>Järjestetään mahdollisuuksien mukaan , jos omaishoitotilanne on erityisen raskas ja sitoo omaishoitajaa lähes kaiken aikaa. Max 7vrk/kk.</a:t>
            </a:r>
          </a:p>
          <a:p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03294" y="6238471"/>
            <a:ext cx="4114800" cy="197223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dirty="0"/>
              <a:t>Tiina Hellman Palveluvastaava  Omais- ja perhehoito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606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Omaishoitosopimuksen irtisanominen, purkaminen ja hoidon keskeyttäminen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Päätöksentekijälle tulee ilmoittaa keskeytyksistä sekä omaishoitoon tai olosuhteisiin liittyvistä muutoksista.</a:t>
            </a:r>
          </a:p>
          <a:p>
            <a:r>
              <a:rPr lang="fi-FI" sz="2000" dirty="0"/>
              <a:t>Keski-Suomen hyvinvointialue voi irtisanoa omaishoitosopimuksen päättymään aikaisintaan irtisanomista seuraavan kahden ja omaishoitaja yhden kuukauden kuluttua.</a:t>
            </a:r>
          </a:p>
          <a:p>
            <a:r>
              <a:rPr lang="fi-FI" sz="2000" dirty="0"/>
              <a:t>Jos sopimuksen jatkaminen vaarantaa hoidettavan tai omaishoitajan terveyden tai turvallisuuden, omaishoidon tuki voidaan lakkauttaa välittömästi. </a:t>
            </a:r>
          </a:p>
          <a:p>
            <a:r>
              <a:rPr lang="fi-FI" sz="2000" dirty="0"/>
              <a:t>Laiminlyöntiä todetessa annetaan kirjallinen huomautus, mikäli laiminlyönti jatkuu edelleen, sopimus irtisanotaan.</a:t>
            </a:r>
          </a:p>
          <a:p>
            <a:r>
              <a:rPr lang="fi-FI" sz="2000" dirty="0"/>
              <a:t>Omaishoitajan tulee täyttää omaishoitajalle vaadittavat edellytykset.</a:t>
            </a:r>
          </a:p>
          <a:p>
            <a:r>
              <a:rPr lang="fi-FI" sz="2000" dirty="0"/>
              <a:t>Omaishoitosopimus puretaan myös, jos hoitajalle jää vähemmän tehtävää kuin 1. hoitoluokassa edellytetään.</a:t>
            </a:r>
          </a:p>
          <a:p>
            <a:r>
              <a:rPr lang="fi-FI" sz="2000" dirty="0"/>
              <a:t>Sopimus päättyy sen kuukauden lopussa, jonka aikana hoito muutoksista johtuen käy tarpeettomiksi</a:t>
            </a:r>
          </a:p>
          <a:p>
            <a:r>
              <a:rPr lang="fi-FI" sz="2000" dirty="0"/>
              <a:t>Palkkio keskeytetään mikäli hoito keskeytyy yli 7vrk/ kk muun kuin hoidettavan terveydentilan tai vapaan vuoksi.</a:t>
            </a:r>
          </a:p>
          <a:p>
            <a:r>
              <a:rPr lang="fi-FI" sz="2000" dirty="0"/>
              <a:t>Mikäli asuinpaikka vaihtuu Hyvinvointialueen ulkopuolelle niin se päättyy muuttopäivänä.</a:t>
            </a:r>
          </a:p>
          <a:p>
            <a:endParaRPr lang="fi-FI" sz="20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854200" y="6238471"/>
            <a:ext cx="4114800" cy="197223"/>
          </a:xfrm>
        </p:spPr>
        <p:txBody>
          <a:bodyPr/>
          <a:lstStyle/>
          <a:p>
            <a:endParaRPr lang="fi-FI" dirty="0"/>
          </a:p>
          <a:p>
            <a:r>
              <a:rPr lang="fi-FI" dirty="0"/>
              <a:t>Tiina Hellman Palveluvastaava  Omais- ja perhehoito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207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D81FB4-39C4-8BC5-22A5-AFAC261E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Myöntämisen perusteet ja hakemus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7A5B01-BAB5-AE87-0777-44359E439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Omaishoidon tuen myöntämisen perusteet löytyvät </a:t>
            </a:r>
            <a:r>
              <a:rPr lang="fi-FI" dirty="0">
                <a:hlinkClick r:id="rId2"/>
              </a:rPr>
              <a:t>https://hyvaks.fi/sites/default/files/2023-01/Omaishoidontuen-myontamisperusteet-hyvaks.pdf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Omaishoidon tuen hakemus yli 18 v </a:t>
            </a:r>
            <a:r>
              <a:rPr lang="fi-FI" dirty="0">
                <a:hlinkClick r:id="rId3"/>
              </a:rPr>
              <a:t>https://hyvaks.fi/sites/default/files/2023-04/Omaishoidontuen%20hakemus%20yli%2018-vuotiaat.pdf</a:t>
            </a:r>
            <a:endParaRPr lang="fi-FI" dirty="0"/>
          </a:p>
          <a:p>
            <a:endParaRPr lang="fi-FI" dirty="0"/>
          </a:p>
          <a:p>
            <a:r>
              <a:rPr lang="fi-FI" dirty="0"/>
              <a:t>Omaishoidon yhteystiedot (päivitetään toukokuun aikana)  </a:t>
            </a:r>
            <a:r>
              <a:rPr lang="fi-FI" dirty="0">
                <a:hlinkClick r:id="rId4"/>
              </a:rPr>
              <a:t>https://hyvaks.fi/asiointi/omaishoidon-yhteystiedot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82FEBC-BBF7-E619-4290-49BD483C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68D6BC-A2B3-3858-F1B1-A7DF2DD6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Tiina Hellman Palveluvastaava  Omais- ja perhehoito</a:t>
            </a:r>
          </a:p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170E42-9510-3A69-3653-916A4C08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251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60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Omaishoidon tuki Keski-Suomen hyvinvointialueella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562-7E35-428F-8FAE-6A9A6BD59787}" type="datetime1">
              <a:rPr lang="fi-FI" smtClean="0"/>
              <a:t>27.4.2023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Tiina Hellman palveluvastaava </a:t>
            </a:r>
            <a:r>
              <a:rPr lang="fi-FI" dirty="0" err="1"/>
              <a:t>Omais</a:t>
            </a:r>
            <a:r>
              <a:rPr lang="fi-FI" dirty="0"/>
              <a:t>- ja perhehoito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43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Omaishoidon tuki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Omaishoidon tuki on omaishoitolakiin (937/2005) perustuvaa sosiaalipalvelua, jonka järjestämisvastuu on hyvinvointialueella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Omaishoidolla tarkoitetaan vanhuksen, vammaisen tai sairaan henkilön hoidon ja huolenpidon järjestämistä kotioloissa omaisen tai muun hoidettavalle läheisen henkilön avulla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Omaishoitajalle maksettavan hoitopalkkion taso määräytyy hoidon sitovuuden ja vaativuuden mukaan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Omaishoidon tuella tarkoitetaan kokonaisuutta, joka muodostuu omaishoitajille annettavasta hoitopalkkiosta, omaishoitoa tukevista palveluista, hoidettavalle annettavista tarvittavista palveluista sekä vapaasta.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81175" y="6252703"/>
            <a:ext cx="4114800" cy="197223"/>
          </a:xfrm>
        </p:spPr>
        <p:txBody>
          <a:bodyPr/>
          <a:lstStyle/>
          <a:p>
            <a:r>
              <a:rPr lang="fi-FI" dirty="0"/>
              <a:t>Tiina Hellman </a:t>
            </a:r>
            <a:r>
              <a:rPr lang="fi-FI" dirty="0" err="1"/>
              <a:t>Omais</a:t>
            </a:r>
            <a:r>
              <a:rPr lang="fi-FI" dirty="0"/>
              <a:t>- ja perhehoidon palveluvastaava 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14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A28DEA-9BAF-50BB-BEAC-641635C1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7" y="422306"/>
            <a:ext cx="11169009" cy="702216"/>
          </a:xfrm>
        </p:spPr>
        <p:txBody>
          <a:bodyPr/>
          <a:lstStyle/>
          <a:p>
            <a:r>
              <a:rPr lang="fi-FI" dirty="0"/>
              <a:t>Edellytykset omaishoitajalle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3B17B4-7EA5-3CC4-0DB5-024486FA6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Omaishoitajana voi toimia hoidettavan omainen tai muu hoidettavalle läheinen henkilö. Ns. vieras henkilö ei voi toimia omaishoitajana</a:t>
            </a:r>
          </a:p>
          <a:p>
            <a:r>
              <a:rPr lang="fi-FI" dirty="0"/>
              <a:t>Omaishoitaja on täysi-ikäinen</a:t>
            </a:r>
          </a:p>
          <a:p>
            <a:r>
              <a:rPr lang="fi-FI" dirty="0"/>
              <a:t>Hoidon tarve ei välttämättä edellytä hoitajan ja hoidettavan asumista samassa taloudessa, mutta hoitajan tulee sitoutua useasti päivässä toistuvaan päivittäiseen huolenpitoon ja hoitoon.</a:t>
            </a:r>
          </a:p>
          <a:p>
            <a:r>
              <a:rPr lang="fi-FI" dirty="0"/>
              <a:t>Hoitajan soveltuvuus arvioidaan kotikäynnin yhteydessä, tarvittaessa voidaan pyytää muun sosiaali- ja terveydenhuollon asiantuntijan arvio</a:t>
            </a:r>
          </a:p>
          <a:p>
            <a:r>
              <a:rPr lang="fi-FI" dirty="0"/>
              <a:t>Omaishoitajan on kyettävä kantamaan kokonaisvastuu hoidettavasta sekä takaamaan hänelle turvallinen asian mukainen hoito.</a:t>
            </a:r>
          </a:p>
          <a:p>
            <a:r>
              <a:rPr lang="fi-FI" dirty="0"/>
              <a:t>Yhteyshenkilönä toimii omaishoidon asiakasohjaaja ellei toisin sovita. </a:t>
            </a:r>
          </a:p>
          <a:p>
            <a:r>
              <a:rPr lang="fi-FI" dirty="0"/>
              <a:t>Hoitajalla on velvollisuus ilmoittaa omassa tai hoidettavan toimintakyvyssä tai hoidossa tapahtuvista muutoksista omaishoidon tuen yhteyshenkilölle.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CCD937-CF18-BB36-DB84-1EC310F1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85E9E5B-12C4-A0AC-E5BD-A72B98F5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Tiina Hellman Omais- ja perhehoidon palveluvastaava </a:t>
            </a:r>
          </a:p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12DEEB-72F8-862F-221B-3330A360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82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80C48C-1CDA-64D2-DDB1-CDD39264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Omaishoidon tuen myöntämisen edellytykset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6A5D3C-25EF-F969-E149-F5A39DD7A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Omaishoidon tuki maksetaan talousarvioon varatun määrärahan puitteissa</a:t>
            </a:r>
          </a:p>
          <a:p>
            <a:r>
              <a:rPr lang="fi-FI" dirty="0"/>
              <a:t>Kohdennetaan eniten hoitoa ja huolenpitoa tarvitseville</a:t>
            </a:r>
          </a:p>
          <a:p>
            <a:r>
              <a:rPr lang="fi-FI" dirty="0"/>
              <a:t>Hoidettava kotikunta on Keski-Suomen hyvinvointialueella</a:t>
            </a:r>
          </a:p>
          <a:p>
            <a:r>
              <a:rPr lang="fi-FI" dirty="0"/>
              <a:t>Tuen myöntäminen arvioidaan olevan hoidettavan edun mukaista</a:t>
            </a:r>
          </a:p>
          <a:p>
            <a:r>
              <a:rPr lang="fi-FI" dirty="0"/>
              <a:t>Hoidettavan omainen tai muu hoidettavalle läheinen henkilö on valmis vastaamaan hoidosta ja huolenpidosta tarpeellisten palveluiden avulla, hoidosta päävastuu</a:t>
            </a:r>
          </a:p>
          <a:p>
            <a:r>
              <a:rPr lang="fi-FI" dirty="0"/>
              <a:t>Hoidettavan koti on terveydellisistä ja muilta olosuhteiltaan siellä annettavalle hoidolle sopiva</a:t>
            </a:r>
          </a:p>
          <a:p>
            <a:r>
              <a:rPr lang="fi-FI" dirty="0"/>
              <a:t>Omaishoito vastaa runsaita kotihoidon palveluita tai palveluasumista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472C38-4916-65E2-2203-452FCCD0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D92577-AD41-C613-FBE3-3FBD3A5C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Tiina Hellman Omais- ja perhehoidon palveluvastaava </a:t>
            </a:r>
          </a:p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328EBB-B6DD-96B1-2C84-DEFE0088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301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Omaishoidon tuen myöntämisen prosessi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 </a:t>
            </a:r>
            <a:endParaRPr lang="fi-FI" sz="2800" b="1" dirty="0"/>
          </a:p>
          <a:p>
            <a:r>
              <a:rPr lang="fi-FI" dirty="0"/>
              <a:t>Omaishoidon tukea haetaan pääsääntöisesti kirjallisesti omaishoidon tuen hakemuksella. </a:t>
            </a:r>
          </a:p>
          <a:p>
            <a:r>
              <a:rPr lang="fi-FI" dirty="0"/>
              <a:t>Hakijalta tai hänen edustajaltaan pyydetään lupa asiakas- ja potilastietoihin.</a:t>
            </a:r>
          </a:p>
          <a:p>
            <a:r>
              <a:rPr lang="fi-FI" dirty="0"/>
              <a:t>Omaishoidon tuen asiakasohjaaja ottaa yhteyttä saapuneen hakemuksen perusteella seitsemän (7) arkipäivän sisällä, jolloin sovitaan omaishoitoperheen luo tehtävästä palvelutarpeen arvioinnista.</a:t>
            </a:r>
          </a:p>
          <a:p>
            <a:r>
              <a:rPr lang="fi-FI" dirty="0"/>
              <a:t>Palvelutarpeen arvioinnissa käydään läpi hoidettavan toimintakyky sekä hoidon sitovuus. Eli kuinka paljon hoidettava tarvitsee toisen ihmisen apua selviytyäkseen päivittäisistä toiminnoistaan.</a:t>
            </a:r>
          </a:p>
          <a:p>
            <a:r>
              <a:rPr lang="fi-FI" dirty="0"/>
              <a:t>Kotikäynnin aikana kirjataan palvelusuunnitelma, joka toimitetaan asiakkaalle omaishoidon tuen päätöksen mukana.</a:t>
            </a:r>
          </a:p>
          <a:p>
            <a:r>
              <a:rPr lang="fi-FI" dirty="0"/>
              <a:t>Omaishoidon tuen </a:t>
            </a:r>
            <a:r>
              <a:rPr lang="fi-FI" dirty="0" err="1"/>
              <a:t>vireilletulo</a:t>
            </a:r>
            <a:r>
              <a:rPr lang="fi-FI" dirty="0"/>
              <a:t> päivä on se päivä kun hakemus on saapunut hyvinvointialueen toimistolle. Käsittelyaika on 30 kalenteripäivää.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Tiina Hellman Palveluvastaava  </a:t>
            </a:r>
            <a:r>
              <a:rPr lang="fi-FI" dirty="0" err="1"/>
              <a:t>Omais</a:t>
            </a:r>
            <a:r>
              <a:rPr lang="fi-FI" dirty="0"/>
              <a:t>- ja perhehoito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22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Omaishoidon tuen myöntämisen prosessi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/>
              <a:t>Hakemukset ja palvelutarpeen arvioinnit käydään kerran viikossa anonyymisti työryhmässä, joka arvioi täyttyykö Keski-Suomen hyvinvointialueen yhtenäiset omaishoidon tuen myöntämisen perusteet. Työryhmän jäseniä ovat koko hyvinvointialueen omaishoidon tuen asiakasohjaajat </a:t>
            </a:r>
          </a:p>
          <a:p>
            <a:r>
              <a:rPr lang="fi-FI" sz="1800" dirty="0"/>
              <a:t>Omaishoidon asiakasohjaaja tekee omaishoidon tuesta päätöksen sen mukaan mitä työryhmä on yhdessä esittää</a:t>
            </a:r>
          </a:p>
          <a:p>
            <a:r>
              <a:rPr lang="fi-FI" sz="1800" dirty="0"/>
              <a:t>Jos päätös on kielteinen, toimitetaan päätös ja kotikäynnillä tehty palvelusuunnitelma asiakkaalle. Mukana on ohjeet mahdollista oikaisuvaatimusta varten. </a:t>
            </a:r>
          </a:p>
          <a:p>
            <a:r>
              <a:rPr lang="fi-FI" sz="1800" dirty="0"/>
              <a:t>Myönteinen päätös tulee voimaan, aikaisintaan seuraavan kuukauden alusta, kun hakemus on tullut. </a:t>
            </a:r>
          </a:p>
          <a:p>
            <a:r>
              <a:rPr lang="fi-FI" sz="1800" dirty="0"/>
              <a:t>Myönteisen päätöksen mukana toimitetaan asiakkaalle omaishoidon toimeksiantosopimus, johon on kirjattu mm. mistä alkaen pääsääntöisesti toistaiseksi voimassa olevaksi, hoitoluokka, irtisanomissäännökset puolin ja toisin. Hoito- ja palvelusuunnitelma mihin on kirjattu, miten hoidettavan hoito on järjestetty, kuka auttaa missäkin, miten omaishoitajan lakisääteiset vapaat on sovittu järjestettävän. </a:t>
            </a:r>
          </a:p>
          <a:p>
            <a:r>
              <a:rPr lang="fi-FI" sz="1800" dirty="0"/>
              <a:t>Omaishoidon tuen palkkiota varten tulee olla oma verokortti, jonka saa verotoimistosta. Verokorttia ei tarvitse toimittaa paperisena, vaan se saadaan sähköisesti haettua verottajan järjestelmästä.</a:t>
            </a:r>
          </a:p>
          <a:p>
            <a:r>
              <a:rPr lang="fi-FI" sz="1800" dirty="0"/>
              <a:t>Omaishoidon palkkion maksu on kuluvan kuukauden viimeinen arkipäivä.</a:t>
            </a:r>
          </a:p>
          <a:p>
            <a:r>
              <a:rPr lang="fi-FI" sz="1800" dirty="0"/>
              <a:t>Palkkiolaskelma on verkkopankissa nähtävillä.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Tiina Hellman Palveluvastaava  Omais- ja perhehoito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90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Aikuisten (yli 18 vuotiaat) myöntämisen perusteet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2000" b="1" dirty="0"/>
          </a:p>
          <a:p>
            <a:pPr lvl="1"/>
            <a:r>
              <a:rPr lang="fi-FI" dirty="0"/>
              <a:t>Arvioinnissa kiinnitetään huomiota fyysiseen, psyykkiseen, sosiaaliseen ja kognitiiviseen toimintakykyyn sekä suoriutumiseen henkilökohtaisissa päivittäisissä toiminnoissa.</a:t>
            </a:r>
          </a:p>
          <a:p>
            <a:pPr lvl="1"/>
            <a:r>
              <a:rPr lang="fi-FI" dirty="0"/>
              <a:t>Diagnoosi ei määrittele omaishoidon tuen tarvetta.</a:t>
            </a:r>
          </a:p>
          <a:p>
            <a:pPr lvl="1"/>
            <a:r>
              <a:rPr lang="fi-FI" dirty="0"/>
              <a:t>Hoidettava tarvitsee ja saa omaishoitajalta runsaasti jatkuvaa hoitoa, huolenpitoa, valvontaa ja apua lähes kaikissa arkisuoriutumisen perustoiminnoissa.</a:t>
            </a:r>
          </a:p>
          <a:p>
            <a:pPr lvl="1"/>
            <a:r>
              <a:rPr lang="fi-FI" dirty="0"/>
              <a:t>Hoitotyö on vaativaa ja fyysisesti ja/tai psyykkisesti raskasta ja sitoo hoitajaa merkittävästi.</a:t>
            </a:r>
          </a:p>
          <a:p>
            <a:pPr lvl="1"/>
            <a:r>
              <a:rPr lang="fi-FI" dirty="0"/>
              <a:t>Avuntarve ainoastaan kodinhoidollisissa tehtävissä, ulkona käymisessä ja asioinneissa ei oikeuta omaishoidon tukeen.</a:t>
            </a:r>
          </a:p>
          <a:p>
            <a:pPr lvl="1"/>
            <a:r>
              <a:rPr lang="fi-FI" dirty="0"/>
              <a:t>Hyvinvointialueen käytössä on asiakkaiden toimintakyvyn, hoidon ja palvelutarpeen arviointiin RAI-järjestelmä (asiakkaan arviointi- ja seurantajärjestelmä) päätöksen tukena suuntaa antava.</a:t>
            </a:r>
          </a:p>
          <a:p>
            <a:pPr lvl="1"/>
            <a:r>
              <a:rPr lang="fi-FI" dirty="0"/>
              <a:t>Omaishoidon tuki saattaa vaikuttaa hoitajan saamiin etuuksiin. Hoitajan tule itse tarkistaa ennen omaishoidon tuensopimuksen tekoa, vaikuttaako myönnetty omaishoidon tuki hoitajan saamiin etuuksiin.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Tiina Hellman Palveluvastaava  Omais- ja perhehoito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642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Aikuiset yli 18 v hoitoluokat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Hoitoluokat</a:t>
            </a:r>
          </a:p>
          <a:p>
            <a:pPr lvl="1"/>
            <a:r>
              <a:rPr lang="fi-FI" dirty="0"/>
              <a:t>Hoitopalkkioluokka 1	 439,70 €/kk</a:t>
            </a:r>
          </a:p>
          <a:p>
            <a:pPr lvl="1"/>
            <a:r>
              <a:rPr lang="fi-FI" dirty="0"/>
              <a:t>Hoitopalkkioluokka 2 	646,46 €/kk</a:t>
            </a:r>
          </a:p>
          <a:p>
            <a:pPr lvl="1"/>
            <a:r>
              <a:rPr lang="fi-FI" dirty="0"/>
              <a:t>Hoitopalkkioluokka 3	880,50€/kk </a:t>
            </a:r>
          </a:p>
          <a:p>
            <a:pPr lvl="1"/>
            <a:r>
              <a:rPr lang="fi-FI" dirty="0"/>
              <a:t>Erityismaksuluokka 	1056,61€/kk ( omaishoitaja jää pois omasta työstään hoitamaan läheistään, toistaiseksi )</a:t>
            </a:r>
          </a:p>
          <a:p>
            <a:pPr lvl="1"/>
            <a:r>
              <a:rPr lang="fi-FI" dirty="0"/>
              <a:t>Hoidollisesti raskas siirtymävaihe	1017,95€/kk ( määräaikainen 1-6kk )</a:t>
            </a:r>
          </a:p>
          <a:p>
            <a:r>
              <a:rPr lang="fi-FI" dirty="0"/>
              <a:t>Palkkioita alennetaan 25%,</a:t>
            </a:r>
          </a:p>
          <a:p>
            <a:pPr lvl="1"/>
            <a:r>
              <a:rPr lang="fi-FI" dirty="0"/>
              <a:t> jos hoidettava on päivähoidossa, tai koulun jälkeisessä iltapäivätoiminnassa kolmesta(3-5) päivää viikossa.</a:t>
            </a:r>
          </a:p>
          <a:p>
            <a:pPr lvl="1"/>
            <a:r>
              <a:rPr lang="fi-FI" dirty="0"/>
              <a:t>Hoidettavalla on säännöllistä kotihoitoa tai hoitoapua kotiin enemmän kuin seitsemän (7) tuntia viikossa.</a:t>
            </a:r>
          </a:p>
          <a:p>
            <a:pPr lvl="1"/>
            <a:r>
              <a:rPr lang="fi-FI" dirty="0"/>
              <a:t>Hoidettavalla on kotona henkilökohtainen avustaja keskimäärin yli 10 tuntia viikossa.</a:t>
            </a:r>
          </a:p>
          <a:p>
            <a:r>
              <a:rPr lang="fi-FI" dirty="0"/>
              <a:t>Palkkiota alennetaan 50%,</a:t>
            </a:r>
          </a:p>
          <a:p>
            <a:pPr lvl="1"/>
            <a:r>
              <a:rPr lang="fi-FI" dirty="0"/>
              <a:t>Hoidettava on säännöllisesti vähintään 14 kalenteripäivää kuukaudessa ympärivuorokautisessa lyhytaikaisessa </a:t>
            </a:r>
            <a:r>
              <a:rPr lang="fi-FI" dirty="0" err="1"/>
              <a:t>hoidosssa</a:t>
            </a:r>
            <a:r>
              <a:rPr lang="fi-FI" dirty="0"/>
              <a:t> kodin ulkopuolella.</a:t>
            </a:r>
          </a:p>
          <a:p>
            <a:pPr lvl="1"/>
            <a:r>
              <a:rPr lang="fi-FI" dirty="0"/>
              <a:t>Hoidettavalla on kotona henkilökohtainen avustaja keskimäärin yli 37 tuntia viikossa tai säännöllistä kotihoitoa tai hoitoapua enemmän kuin 13 tuntia viikossa.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2C5-3C68-4C15-B04F-E325283184C4}" type="datetime1">
              <a:rPr lang="fi-FI" smtClean="0"/>
              <a:t>27.4.2023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Tiina Hellman Palveluvastaava  Omais- ja perhehoito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762576"/>
      </p:ext>
    </p:extLst>
  </p:cSld>
  <p:clrMapOvr>
    <a:masterClrMapping/>
  </p:clrMapOvr>
</p:sld>
</file>

<file path=ppt/theme/theme1.xml><?xml version="1.0" encoding="utf-8"?>
<a:theme xmlns:a="http://schemas.openxmlformats.org/drawingml/2006/main" name="Hyvaks-teema">
  <a:themeElements>
    <a:clrScheme name="Hyvaks">
      <a:dk1>
        <a:sysClr val="windowText" lastClr="000000"/>
      </a:dk1>
      <a:lt1>
        <a:sysClr val="window" lastClr="FFFFFF"/>
      </a:lt1>
      <a:dk2>
        <a:srgbClr val="255B92"/>
      </a:dk2>
      <a:lt2>
        <a:srgbClr val="EBDCA6"/>
      </a:lt2>
      <a:accent1>
        <a:srgbClr val="255B92"/>
      </a:accent1>
      <a:accent2>
        <a:srgbClr val="B3D384"/>
      </a:accent2>
      <a:accent3>
        <a:srgbClr val="FFCCCC"/>
      </a:accent3>
      <a:accent4>
        <a:srgbClr val="B8CCEA"/>
      </a:accent4>
      <a:accent5>
        <a:srgbClr val="225400"/>
      </a:accent5>
      <a:accent6>
        <a:srgbClr val="F28A00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yvaks_esitysmallipohja.potx" id="{A4E4BBEE-799B-4E39-963A-DD77604D4A83}" vid="{E11BDC50-E0E8-4F71-A1F7-D4A0E0BFD11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72B9B0055A8D14EAD6BBFF99DCF4104" ma:contentTypeVersion="4" ma:contentTypeDescription="Luo uusi asiakirja." ma:contentTypeScope="" ma:versionID="db814bd081e80406ba67fdff5184be27">
  <xsd:schema xmlns:xsd="http://www.w3.org/2001/XMLSchema" xmlns:xs="http://www.w3.org/2001/XMLSchema" xmlns:p="http://schemas.microsoft.com/office/2006/metadata/properties" xmlns:ns2="21e99829-600a-4173-bbe8-57a918ad07eb" xmlns:ns3="50ca2767-eabd-4673-a6e4-210a5490c906" targetNamespace="http://schemas.microsoft.com/office/2006/metadata/properties" ma:root="true" ma:fieldsID="dab7e039dd008e2ac2d5258a3364b2ee" ns2:_="" ns3:_="">
    <xsd:import namespace="21e99829-600a-4173-bbe8-57a918ad07eb"/>
    <xsd:import namespace="50ca2767-eabd-4673-a6e4-210a5490c9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99829-600a-4173-bbe8-57a918ad07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a2767-eabd-4673-a6e4-210a5490c9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75223C-D9D9-4204-978B-BB849A863827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0ca2767-eabd-4673-a6e4-210a5490c906"/>
    <ds:schemaRef ds:uri="21e99829-600a-4173-bbe8-57a918ad07e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8B66A60-D054-4011-BB0C-2EEE559FB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e99829-600a-4173-bbe8-57a918ad07eb"/>
    <ds:schemaRef ds:uri="50ca2767-eabd-4673-a6e4-210a5490c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EC56B3-FA60-49DD-B39B-5ECC7A1A4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1376</Words>
  <Application>Microsoft Office PowerPoint</Application>
  <PresentationFormat>Laajakuva</PresentationFormat>
  <Paragraphs>176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Hyvaks-teema</vt:lpstr>
      <vt:lpstr>PowerPoint-esitys</vt:lpstr>
      <vt:lpstr>Omaishoidon tuki Keski-Suomen hyvinvointialueella</vt:lpstr>
      <vt:lpstr>Omaishoidon tuki</vt:lpstr>
      <vt:lpstr>Edellytykset omaishoitajalle</vt:lpstr>
      <vt:lpstr>Omaishoidon tuen myöntämisen edellytykset</vt:lpstr>
      <vt:lpstr>Omaishoidon tuen myöntämisen prosessi</vt:lpstr>
      <vt:lpstr>Omaishoidon tuen myöntämisen prosessi</vt:lpstr>
      <vt:lpstr>Aikuisten (yli 18 vuotiaat) myöntämisen perusteet</vt:lpstr>
      <vt:lpstr>Aikuiset yli 18 v hoitoluokat</vt:lpstr>
      <vt:lpstr>Lakisääteinen vapaa</vt:lpstr>
      <vt:lpstr>Vapaiden toteuttamistavat</vt:lpstr>
      <vt:lpstr>Omaishoidon tuen muut palvelut</vt:lpstr>
      <vt:lpstr>Omaishoitosopimuksen irtisanominen, purkaminen ja hoidon keskeyttäminen</vt:lpstr>
      <vt:lpstr>Myöntämisen perusteet ja hakemus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 vi</dc:creator>
  <cp:lastModifiedBy>Hellman Tiina</cp:lastModifiedBy>
  <cp:revision>50</cp:revision>
  <cp:lastPrinted>2023-04-26T10:58:19Z</cp:lastPrinted>
  <dcterms:created xsi:type="dcterms:W3CDTF">2022-11-02T06:46:42Z</dcterms:created>
  <dcterms:modified xsi:type="dcterms:W3CDTF">2023-04-27T09:03:01Z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0x010100D72B9B0055A8D14EAD6BBFF99DCF4104</vt:lpwstr>
  </property>
  <property fmtid="{D5CDD505-2E9C-101B-9397-08002B2CF9AE}" pid="3" name="MediaServiceImageTags">
    <vt:lpwstr/>
  </property>
</Properties>
</file>