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7" r:id="rId5"/>
    <p:sldId id="2146847829" r:id="rId6"/>
    <p:sldId id="2146847830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400"/>
    <a:srgbClr val="255B92"/>
    <a:srgbClr val="F3F6FB"/>
    <a:srgbClr val="D5E1F3"/>
    <a:srgbClr val="B8CCEA"/>
    <a:srgbClr val="FFCCCC"/>
    <a:srgbClr val="EBDCA6"/>
    <a:srgbClr val="818181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57423-C47A-4942-8CB8-54491D52740F}" v="3" dt="2023-03-13T13:44:31.908"/>
    <p1510:client id="{581E2E5F-3F39-4F03-B57F-C3154A7AA857}" v="18" dt="2023-03-13T13:41:58.412"/>
    <p1510:client id="{B6D6C331-42DA-4CC3-9AAA-0F5389427816}" v="4" dt="2023-03-14T08:56:50.941"/>
    <p1510:client id="{D1378CDF-A3BF-4C4E-8D5F-AE7D124DF75E}" v="328" dt="2023-03-14T08:57:4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D5F7-D031-4FD4-9213-7A2E19752F67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14.3.2023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8B6-0490-4287-AE2E-4359EEA3A64F}" type="datetime1">
              <a:rPr lang="fi-FI" smtClean="0"/>
              <a:t>14.3.2023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14.3.2023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4" r:id="rId3"/>
    <p:sldLayoutId id="2147483669" r:id="rId4"/>
    <p:sldLayoutId id="2147483649" r:id="rId5"/>
    <p:sldLayoutId id="214748367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4" r:id="rId14"/>
    <p:sldLayoutId id="2147483665" r:id="rId15"/>
    <p:sldLayoutId id="2147483666" r:id="rId16"/>
    <p:sldLayoutId id="2147483660" r:id="rId17"/>
    <p:sldLayoutId id="2147483677" r:id="rId18"/>
    <p:sldLayoutId id="2147483675" r:id="rId19"/>
    <p:sldLayoutId id="2147483671" r:id="rId20"/>
    <p:sldLayoutId id="2147483672" r:id="rId21"/>
    <p:sldLayoutId id="2147483673" r:id="rId22"/>
    <p:sldLayoutId id="2147483679" r:id="rId23"/>
    <p:sldLayoutId id="2147483678" r:id="rId24"/>
    <p:sldLayoutId id="2147483680" r:id="rId25"/>
    <p:sldLayoutId id="2147483651" r:id="rId26"/>
    <p:sldLayoutId id="2147483654" r:id="rId27"/>
    <p:sldLayoutId id="2147483655" r:id="rId28"/>
    <p:sldLayoutId id="2147483676" r:id="rId2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26B58-28D5-493F-AA33-6A62FD5D9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90" y="759633"/>
            <a:ext cx="9565978" cy="3591369"/>
          </a:xfrm>
        </p:spPr>
        <p:txBody>
          <a:bodyPr/>
          <a:lstStyle/>
          <a:p>
            <a:r>
              <a:rPr lang="fi-FI" sz="6600" dirty="0"/>
              <a:t>Keski-Suomen hyvinvointialueen edunvalvontasuunnitelma</a:t>
            </a:r>
            <a:br>
              <a:rPr lang="fi-FI" sz="4800" dirty="0"/>
            </a:br>
            <a:br>
              <a:rPr lang="fi-FI" sz="2800" b="0" dirty="0"/>
            </a:br>
            <a:br>
              <a:rPr lang="fi-FI" sz="2800" b="0" dirty="0"/>
            </a:br>
            <a:br>
              <a:rPr lang="fi-FI" sz="2800" b="0" dirty="0"/>
            </a:br>
            <a:br>
              <a:rPr lang="fi-FI" sz="4800" dirty="0"/>
            </a:br>
            <a:endParaRPr lang="fi-FI" sz="4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322504-D52B-4638-9B34-FED1F645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3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6: </a:t>
            </a:r>
            <a:r>
              <a:rPr lang="fi-FI" sz="4000" dirty="0"/>
              <a:t>Henkilöstön saatavuus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5" y="1170657"/>
            <a:ext cx="11169009" cy="4360292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Henkilöstön saatavuus ja riittävyys sosiaali- ja terveydenhuollon sekä pelastustoimen tehtäviin on valtakunnallinen haaste.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Henkilöstön riittävyyden osalta ongelma ei ole helpottumassa tulevina vuosikymmeninä, sillä työmarkkinoilta poistuu enemmän työntekijöitä kuin uusia työntekijöitä työmarkkinoille tulee. Samalla väestö ikääntyy ja syntyvyys laskee.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Henkilöstön riittävyyden turvaamiseksi vaaditaan monia eri toimenpiteitä valtion ja hyvinvointialueiden yhteistyössä: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Koulutuksen aloituspaikkojen lisääminen ja toteuttaminen työpaikoilla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Kansainvälisen rekrytoinnin tukeminen/helpottaminen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Tutkimus- ja koulutushoivakotien lanseeraaminen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Työurien pidentäminen alusta, keskeltä ja lopusta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Henkilöstön hyvinvoinnin tukeminen ja sairauspoissaolopäivien vähentäminen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Pätevyysvaatimuksien ja henkilöstömitoituksien väljentäminen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66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7: Sopimuspalokuntien toimintaedellytykset ja koulutuspaikkojen lisääminen</a:t>
            </a:r>
            <a:br>
              <a:rPr lang="fi-FI" sz="4000" dirty="0"/>
            </a:b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78179"/>
            <a:ext cx="11169009" cy="436029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Sopimuspalokuntien toimintaedellytykset tulee turvata ja kehittää kansallista sopimushenkilöstön käytettävyyden ohjeistusta.  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Pelastusopiston koulutuspaikkoja tulee lisätä ja vahvistaa Pelastusopiston toimintaedellytyksiä.   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                                                                    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fi-FI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66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95" y="520918"/>
            <a:ext cx="11169009" cy="702216"/>
          </a:xfrm>
        </p:spPr>
        <p:txBody>
          <a:bodyPr/>
          <a:lstStyle/>
          <a:p>
            <a:r>
              <a:rPr lang="fi-FI" dirty="0"/>
              <a:t>Teema 8: Nopeiden laajakaistaverkkojen rakentaminen ja digitaaliset palvelukanavat</a:t>
            </a:r>
            <a:br>
              <a:rPr lang="fi-FI" sz="4000" dirty="0"/>
            </a:b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44" y="1976790"/>
            <a:ext cx="11169009" cy="436029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Sosiaali- ja terveyspalveluissa hyödynnetään jatkossa entistä enemmän digitaalisia palvelukanavia ja etäpalveluja.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Digitaalisten palvelukanavien hyödynnettävyys ja palveluiden saatavuus edellyttää nopeita ja toimintavarmoja tietoliikenneyhteyksiä kaikkialla Suomessa.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Nopeiden kiinteiden tietoliikenneyhteyksien rakentuminen kaikkialle Suomeen edellyttää valtiolta riittävää sitoutumista ja taloudellisesta tukea hankkeiden toteuttamiseksi. </a:t>
            </a:r>
          </a:p>
          <a:p>
            <a:pPr marL="0" lvl="0" indent="0">
              <a:buNone/>
            </a:pPr>
            <a:endParaRPr lang="fi-FI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56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0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5B1E4-C205-1353-0DFA-927015B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6" y="877081"/>
            <a:ext cx="11637932" cy="702216"/>
          </a:xfrm>
        </p:spPr>
        <p:txBody>
          <a:bodyPr/>
          <a:lstStyle/>
          <a:p>
            <a:r>
              <a:rPr lang="fi-FI" dirty="0">
                <a:cs typeface="Calibri"/>
              </a:rPr>
              <a:t>Hyvinvointi, terveys ja turvallisuus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7C7C2-BAAF-015C-8F94-E85C16E3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2" y="1968138"/>
            <a:ext cx="5997038" cy="436029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ea typeface="+mn-lt"/>
                <a:cs typeface="+mn-lt"/>
              </a:rPr>
              <a:t>Vastaamme noin 273 000 keskisuomalaisen sosiaali-, terveys- ja pelastustoimen palveluista</a:t>
            </a:r>
          </a:p>
          <a:p>
            <a:r>
              <a:rPr lang="fi-FI" dirty="0">
                <a:ea typeface="+mn-lt"/>
                <a:cs typeface="+mn-lt"/>
              </a:rPr>
              <a:t>Keskeinen tehtävämme on keskisuomalaisten hyvinvoinnin, terveyden ja turvallisuuden edistäminen vaikuttavasti ja laajassa yhteistyössä kuntien, järjestöjen, yritysten ja muiden kumppaneiden kanssa. </a:t>
            </a:r>
            <a:endParaRPr lang="fi-FI" dirty="0">
              <a:cs typeface="Calibri"/>
            </a:endParaRPr>
          </a:p>
          <a:p>
            <a:r>
              <a:rPr lang="fi-FI" dirty="0">
                <a:ea typeface="+mn-lt"/>
                <a:cs typeface="+mn-lt"/>
              </a:rPr>
              <a:t>Tavoitteenamme on se, että keskisuomalaisten kokemus hyvinvoinnista, terveydestä ja turvallisuudesta on maan kärkeä. </a:t>
            </a:r>
          </a:p>
          <a:p>
            <a:r>
              <a:rPr lang="fi-FI" dirty="0">
                <a:ea typeface="+mn-lt"/>
                <a:cs typeface="+mn-lt"/>
              </a:rPr>
              <a:t>Haluamme olla ihmislähtöisin hyvinvointialue ja tukea keskisuomalaisten hyvää arkea.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endParaRPr lang="fi-FI" dirty="0">
              <a:ea typeface="+mn-lt"/>
              <a:cs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2BA039-EFEB-F45C-5BC9-17573502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94EA19-440B-A17D-7649-E1B1C2F4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E7F503-22E5-AE53-B749-D2E79159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dirty="0" smtClean="0"/>
              <a:t>2</a:t>
            </a:fld>
            <a:endParaRPr lang="fi-FI"/>
          </a:p>
        </p:txBody>
      </p:sp>
      <p:pic>
        <p:nvPicPr>
          <p:cNvPr id="8" name="Kuva 8" descr="Kuva, joka sisältää kohteen ulko, puu, henkilö, metsä&#10;&#10;Kuvaus luotu automaattisesti">
            <a:extLst>
              <a:ext uri="{FF2B5EF4-FFF2-40B4-BE49-F238E27FC236}">
                <a16:creationId xmlns:a16="http://schemas.microsoft.com/office/drawing/2014/main" id="{C78F0552-5559-6C6A-D064-443FD318ECF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04888" y="197463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18546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575AA-00DA-BC55-5884-38A64B1B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41" y="494121"/>
            <a:ext cx="11169009" cy="702216"/>
          </a:xfrm>
        </p:spPr>
        <p:txBody>
          <a:bodyPr/>
          <a:lstStyle/>
          <a:p>
            <a:r>
              <a:rPr lang="fi-FI" dirty="0"/>
              <a:t>Edunvalvontasuunnitelma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22527-EF8E-D65C-6E9A-EFC1788F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6" y="1508985"/>
            <a:ext cx="5761797" cy="4360292"/>
          </a:xfrm>
        </p:spPr>
        <p:txBody>
          <a:bodyPr/>
          <a:lstStyle/>
          <a:p>
            <a:r>
              <a:rPr lang="fi-FI" dirty="0"/>
              <a:t>Edunvalvontasuunnitelman tavoitteena on edistää Keski-Suomen hyvinvointialueen strategisia tavoitteita.</a:t>
            </a:r>
          </a:p>
          <a:p>
            <a:r>
              <a:rPr lang="fi-FI" dirty="0"/>
              <a:t>Edunvalvontasuunnitelmassa on tunnistettu edunvalvonnan keskeiset asiakokonaisuudet, jotka eivät suoraan ole hyvinvointialueen päätäntävallassa, mutta vaikuttavat hyvinvointialueen toimintaan ja toimintaedellytyksiin.</a:t>
            </a:r>
          </a:p>
          <a:p>
            <a:r>
              <a:rPr lang="fi-FI" dirty="0"/>
              <a:t>Edunvalvontasuunnitelma on hyväksytty Keski-Suomen hyvinvointialueen aluehallituksen kokouksessa 7.3.2023. </a:t>
            </a:r>
          </a:p>
          <a:p>
            <a:r>
              <a:rPr lang="fi-FI" dirty="0"/>
              <a:t>Edunvalvontasuunnitelmassa on kahdeksan teemaa ja niille kullekin ydinviestit.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84A1B1-DDBD-F9AF-A1BE-9A6FDBC7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F18410-705C-FD5C-2A2D-44327563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7ED9C-D1F2-9C56-F0EE-1AEF0C6F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pic>
        <p:nvPicPr>
          <p:cNvPr id="9" name="Sisällön paikkamerkki 8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B9354701-1ADB-942B-CD42-36967414E90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2165350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26471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6" y="552004"/>
            <a:ext cx="11169009" cy="702216"/>
          </a:xfrm>
        </p:spPr>
        <p:txBody>
          <a:bodyPr/>
          <a:lstStyle/>
          <a:p>
            <a:r>
              <a:rPr lang="fi-FI" dirty="0"/>
              <a:t>Edunvalvonnan teemat ja ydinviestit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Keski-Suomen hyvinvointialueen edunvalvonnan teemat ovat: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Normien purkaminen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Yleiskatteellinen rahoitus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Investointien ohjausmalli ja lainanottovaltuus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Tutkimus, kehitys, koulutus ja innovaatio (TKKI) </a:t>
            </a:r>
            <a:r>
              <a:rPr lang="fi-FI" sz="2400" dirty="0"/>
              <a:t>-toimintojen rakenne ja rahoitus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Päivystys- ja keskittämisasetuksesta luopuminen 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Henkilöstön saatavuus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Sopimuspalokuntien toimintaedellytykset ja koulutuspaikkojen lisääminen</a:t>
            </a:r>
          </a:p>
          <a:p>
            <a:pPr marL="871538" lvl="1" indent="-514350">
              <a:buFont typeface="+mj-lt"/>
              <a:buAutoNum type="arabicPeriod"/>
            </a:pPr>
            <a:r>
              <a:rPr lang="fi-FI" sz="2400" dirty="0"/>
              <a:t>Nopeiden laajakaistaverkkojen rakentaminen ja digitaaliset palvelukanavat</a:t>
            </a:r>
          </a:p>
          <a:p>
            <a:pPr marL="357188" lvl="1" indent="0">
              <a:buNone/>
            </a:pPr>
            <a:br>
              <a:rPr lang="fi-FI" sz="2400" i="1" dirty="0"/>
            </a:br>
            <a:r>
              <a:rPr lang="fi-FI" sz="2400" i="1" dirty="0"/>
              <a:t>Teemojen sisällöt avataan seuraavilla sivuilla.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78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1: Normien purkaminen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353537"/>
            <a:ext cx="11513373" cy="4360292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Valtion ohjauksen hyvinvointialueille tulisi perustua ennen kaikkea vuorovaikutukseen ja olla strategia- ja tavoitetasoista. 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Hyvinvointialueille ei tule antaa uusia velvoitteita tai nykyisiä normeja kiristää. Lähtökohtana tulee olla normien purkaminen ja löyhentäminen.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Tietosuojamääräyksiä tulee keventää sosiaali- ja terveydenhuollon asiakastietojen yhdistämiseksi.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Hyvinvointialueiden olosuhteet ja toimintaedellytykset poikkeavat toisistaan merkittävästi, jolloin tiukka normiohjaus ei johda tarkoituksenmukaiseen lopputulokseen eri alueilla.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Alueilla tulee olla mahdollisuus paikallisiin ratkaisuihin omat alueelliset ominaispiirteet ja vahvuudet huomioiden.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Hyvinvointialueiden itsehallintoa ja rajattua yleistä toimivaltaa tulee kunnioittaa ja vaalia.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5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2: Yleiskatteellinen 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5" y="1248854"/>
            <a:ext cx="11169009" cy="4360292"/>
          </a:xfrm>
        </p:spPr>
        <p:txBody>
          <a:bodyPr/>
          <a:lstStyle/>
          <a:p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Valtion rahoituksen tulee perustua yleiskatteellisuuteen voimassa olevan rahoituslain periaatteiden mukaisesti. </a:t>
            </a:r>
          </a:p>
          <a:p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Hyvinvointialueiden rahoituksesta noin 90 % perustuu valtion rahoitukseen. Valtion rahoituksen riittävyydestä on tulevalla vaalikaudella huolehdittava julkisen talouden alijäämästä huolimatta. Hoito- ja palveluvelka, nousevat kustannukset ja korot asettavat paineita perusrahoituksen korottamiseen.</a:t>
            </a:r>
          </a:p>
          <a:p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Rahoituksen määräytymisen jälkijättöisyyteen on kiinnitettävä huomiota julkisen talouden suunnitelman laadinnassa. </a:t>
            </a:r>
          </a:p>
          <a:p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Rahoituksen kohdentamisessa ei tule siirtyä kohde- tai hankerahoitukseen. Hyvinvointialueilla tulee olla mahdollisuus kohdentaa rahoitus alueelliset erityispiirteet ja olosuhdetekijät huomioiden. </a:t>
            </a:r>
          </a:p>
          <a:p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Hyvinvointialueiden verotusoikeutta ei tule selvittää/ottaa käyttöön ennen kuin nykyinen rahoitusjärjestelmä on vakiintunut ja siirtymäkausi päättynyt. Verotusoikeuden ongelmana on merkittävät alueiden olosuhde-erot ja sen tasaamiseksi vaadittava tasausjärjestelmä. </a:t>
            </a:r>
          </a:p>
          <a:p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Yo-sairaalalisä tulee kohdentaa alueille YTA-alueiden väestömäärän suhteessa, ei yliopistollista sairaala ylläpitävän hyvinvointialueen väestömäärän suhteessa.</a:t>
            </a:r>
            <a:endParaRPr lang="fi-FI" sz="2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80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3: Investointien ohjausmalli ja lainanottovaltuus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6" y="1572993"/>
            <a:ext cx="11169009" cy="4360292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Hyvinvointialueiden investointeja koskeva sääntely ja ohjausmalli tulee arvioida uudelleen. Nykyinen investointiohjaus on tarpeettoman jäykkä ja yksityiskohtainen.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Nykyinen menettely, jossa hyvinvointialueen tulee rahoittaa investoinnit ja investointeja vastaavat sopimukset toteuttamisvuonna rajaa tarpeettomasti kehittämisinvestointeja ja eri rahoitusmallien hyödyntämistä investointien toteuttamisessa.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Erityisen ongelmallinen menettely on silloin, kun useampi tärkeä investointi on ajoittumassa samalle tilivuodelle.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Lainanottovaltuuden määrittelykaava on liian kaavamainen ja se ei tunnista hyvinvointialueiden olosuhdetekijöitä. Maksimilainamäärän rajaaminen 10 vuoden vuosikatteeseen vähennettynä hyvinvointialueen lainakannalla rajaa investointien rahoittamisen aikajänteen tarpeettoman lyhyeksi suhteessa investointien tosiasialliseen käyttöikään.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Erityisesti ongelma on ICT-investointien osalta, jotka pitkällä aikavälillä mahdollistavat myös tuottavuuden ja kustannustehokkuuden.</a:t>
            </a:r>
          </a:p>
          <a:p>
            <a:endParaRPr lang="fi-FI" sz="2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01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4: </a:t>
            </a:r>
            <a:r>
              <a:rPr lang="fi-FI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utkimus, kehitys, koulutus ja innovaatio (</a:t>
            </a:r>
            <a:r>
              <a:rPr lang="fi-FI" dirty="0"/>
              <a:t>TKKI) -toimintojen rakenne ja rahoitus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78179"/>
            <a:ext cx="11169009" cy="4360292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Sosiaalihuollon osalta ei ole vastaavaa lisärahoitusta tutkimus, kehitys, koulutus ja innovaatiotoiminnalle kuin terveydenhuollon yo-sairaalalisä.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Kuitenkin valtakunnallisen tavoitteen mukainen painopisteen siirtäminen erikoistason hoidosta perustason hoitoon vaatii myös TKKI -panostuksia.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osiaalihuollon osalta ei myöskään ole samankaltaisia TKKI-rakenteita yhteistyöalueilla kuin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terveydenhuollossa. Yhteistyöalueilla tulee olla vapaus määritellä ja sopia, miten sosiaalihuollon koordinaatio, ohjaus- ja neuvontatehtävät alueella järjestetään. </a:t>
            </a:r>
          </a:p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Väestön ikääntymisestä johtuen on suuri tarve erityisesti sosiaalihuollon sekä monialaiseen terveyden ja sosiaalihuollon asiantuntemusta yhdistävään palveluiden kehittämiseen. Tämä on palvelujärjestelmän vaikuttavuuden ja talouden kustannustehokkuuden kannalta avainasemassa. </a:t>
            </a:r>
          </a:p>
          <a:p>
            <a:endParaRPr lang="fi-FI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51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84075-8349-5B3D-0CD1-9B406D43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Teema 5: Päivystys- ja keskittämisasetuksesta </a:t>
            </a:r>
            <a:r>
              <a:rPr lang="fi-FI" sz="4000" dirty="0"/>
              <a:t>luopuminen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FF6A8-31AE-1C2D-A5ED-27857FA9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6" y="1774161"/>
            <a:ext cx="11169009" cy="4360292"/>
          </a:xfrm>
        </p:spPr>
        <p:txBody>
          <a:bodyPr/>
          <a:lstStyle/>
          <a:p>
            <a:r>
              <a:rPr lang="fi-FI" sz="2800" dirty="0"/>
              <a:t>Päivystysasetuksesta (Valtioneuvoston asetuskiireellisen hoidon perusteista ja päivystyksen erikoisalakohtaisista edellytyksistä) ja Keskittämisasetuksesta (Valtioneuvoston asetus erikoissairaanhoidon työnjaosta ja eräiden tehtävien keskittämisestä) tulee luopua.</a:t>
            </a:r>
          </a:p>
          <a:p>
            <a:r>
              <a:rPr lang="fi-FI" sz="2800" dirty="0"/>
              <a:t>Hyvinvointialueuudistuksesta johtuen asetukset ovat käyneet tarpeettomiksi. </a:t>
            </a:r>
          </a:p>
          <a:p>
            <a:r>
              <a:rPr lang="fi-FI" sz="2800" dirty="0"/>
              <a:t>Yhteistyöalueilla tulee olla vapaus neuvotella ja sopia YTA-sopimuksissa tarkoituksenmukaisesta työnjaosta terveydenhuollossa.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BC139-339F-4AC3-99CF-D72BD873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66AAC8-A47F-A5FB-3AB6-A01B10B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85649-C81D-3CFF-AA3B-3410CBD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917095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4C745507B704699C6949BB728D85B" ma:contentTypeVersion="16" ma:contentTypeDescription="Create a new document." ma:contentTypeScope="" ma:versionID="838dbdf87b22fc1e0555d46e749806c2">
  <xsd:schema xmlns:xsd="http://www.w3.org/2001/XMLSchema" xmlns:xs="http://www.w3.org/2001/XMLSchema" xmlns:p="http://schemas.microsoft.com/office/2006/metadata/properties" xmlns:ns2="82e09938-3931-427b-9273-f53bbd8846bd" xmlns:ns3="befe9cf9-8374-41be-a8dd-87d577d89860" targetNamespace="http://schemas.microsoft.com/office/2006/metadata/properties" ma:root="true" ma:fieldsID="42116f6c36eee1d1ffabf7f95b3b2d01" ns2:_="" ns3:_="">
    <xsd:import namespace="82e09938-3931-427b-9273-f53bbd8846bd"/>
    <xsd:import namespace="befe9cf9-8374-41be-a8dd-87d577d89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09938-3931-427b-9273-f53bbd884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9cf9-8374-41be-a8dd-87d577d89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3922db-23c1-4a80-beee-b01f0d8daf0a}" ma:internalName="TaxCatchAll" ma:showField="CatchAllData" ma:web="befe9cf9-8374-41be-a8dd-87d577d89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e09938-3931-427b-9273-f53bbd8846bd">
      <Terms xmlns="http://schemas.microsoft.com/office/infopath/2007/PartnerControls"/>
    </lcf76f155ced4ddcb4097134ff3c332f>
    <TaxCatchAll xmlns="befe9cf9-8374-41be-a8dd-87d577d89860" xsi:nil="true"/>
  </documentManagement>
</p:properties>
</file>

<file path=customXml/itemProps1.xml><?xml version="1.0" encoding="utf-8"?>
<ds:datastoreItem xmlns:ds="http://schemas.openxmlformats.org/officeDocument/2006/customXml" ds:itemID="{50EC56B3-FA60-49DD-B39B-5ECC7A1A49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42F71-94A9-4D92-B0B1-FA7876F25820}">
  <ds:schemaRefs>
    <ds:schemaRef ds:uri="82e09938-3931-427b-9273-f53bbd8846bd"/>
    <ds:schemaRef ds:uri="befe9cf9-8374-41be-a8dd-87d577d898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75223C-D9D9-4204-978B-BB849A863827}">
  <ds:schemaRefs>
    <ds:schemaRef ds:uri="82e09938-3931-427b-9273-f53bbd8846bd"/>
    <ds:schemaRef ds:uri="befe9cf9-8374-41be-a8dd-87d577d898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867</Words>
  <Application>Microsoft Office PowerPoint</Application>
  <PresentationFormat>Laajakuva</PresentationFormat>
  <Paragraphs>93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Hyvaks-teema</vt:lpstr>
      <vt:lpstr>Keski-Suomen hyvinvointialueen edunvalvontasuunnitelma     </vt:lpstr>
      <vt:lpstr>Hyvinvointi, terveys ja turvallisuus</vt:lpstr>
      <vt:lpstr>Edunvalvontasuunnitelma</vt:lpstr>
      <vt:lpstr>Edunvalvonnan teemat ja ydinviestit</vt:lpstr>
      <vt:lpstr>Teema 1: Normien purkaminen</vt:lpstr>
      <vt:lpstr>Teema 2: Yleiskatteellinen rahoitus</vt:lpstr>
      <vt:lpstr>Teema 3: Investointien ohjausmalli ja lainanottovaltuus</vt:lpstr>
      <vt:lpstr>Teema 4: Tutkimus, kehitys, koulutus ja innovaatio (TKKI) -toimintojen rakenne ja rahoitus </vt:lpstr>
      <vt:lpstr>Teema 5: Päivystys- ja keskittämisasetuksesta luopuminen </vt:lpstr>
      <vt:lpstr>Teema 6: Henkilöstön saatavuus </vt:lpstr>
      <vt:lpstr>Teema 7: Sopimuspalokuntien toimintaedellytykset ja koulutuspaikkojen lisääminen  </vt:lpstr>
      <vt:lpstr>Teema 8: Nopeiden laajakaistaverkkojen rakentaminen ja digitaaliset palvelukanavat 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 vi</dc:creator>
  <cp:lastModifiedBy>Manninen Tero</cp:lastModifiedBy>
  <cp:revision>14</cp:revision>
  <dcterms:created xsi:type="dcterms:W3CDTF">2022-11-02T06:46:42Z</dcterms:created>
  <dcterms:modified xsi:type="dcterms:W3CDTF">2023-03-14T11:41:22Z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0x010100FDD4C745507B704699C6949BB728D85B</vt:lpwstr>
  </property>
  <property fmtid="{D5CDD505-2E9C-101B-9397-08002B2CF9AE}" pid="3" name="MediaServiceImageTags">
    <vt:lpwstr/>
  </property>
</Properties>
</file>