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858000" cy="9144000"/>
  <p:embeddedFontLst>
    <p:embeddedFont>
      <p:font typeface="Raleway"/>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15:clr>
            <a:srgbClr val="A4A3A4"/>
          </p15:clr>
        </p15:guide>
        <p15:guide id="2" pos="7650">
          <p15:clr>
            <a:srgbClr val="A4A3A4"/>
          </p15:clr>
        </p15:guide>
      </p15:sldGuideLst>
    </p:ext>
    <p:ext uri="http://customooxmlschemas.google.com/">
      <go:slidesCustomData xmlns:go="http://customooxmlschemas.google.com/" r:id="rId30" roundtripDataSignature="AMtx7mgsS2uj/dj/O54FAvJdBppT/Y16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orient="horz"/>
        <p:guide pos="765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aleway-regular.fntdata"/><Relationship Id="rId25" Type="http://schemas.openxmlformats.org/officeDocument/2006/relationships/slide" Target="slides/slide20.xml"/><Relationship Id="rId28" Type="http://schemas.openxmlformats.org/officeDocument/2006/relationships/font" Target="fonts/Raleway-italic.fntdata"/><Relationship Id="rId27" Type="http://schemas.openxmlformats.org/officeDocument/2006/relationships/font" Target="fonts/Raleway-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aleway-boldItalic.fntdata"/><Relationship Id="rId7" Type="http://schemas.openxmlformats.org/officeDocument/2006/relationships/slide" Target="slides/slide2.xml"/><Relationship Id="rId8" Type="http://schemas.openxmlformats.org/officeDocument/2006/relationships/slide" Target="slides/slide3.xml"/><Relationship Id="rId3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9" name="Google Shape;209;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0" name="Google Shape;260;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1" name="Google Shape;261;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6" name="Google Shape;286;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0" name="Google Shape;30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oitus" type="title">
  <p:cSld name="TITLE">
    <p:spTree>
      <p:nvGrpSpPr>
        <p:cNvPr id="15" name="Shape 15"/>
        <p:cNvGrpSpPr/>
        <p:nvPr/>
      </p:nvGrpSpPr>
      <p:grpSpPr>
        <a:xfrm>
          <a:off x="0" y="0"/>
          <a:ext cx="0" cy="0"/>
          <a:chOff x="0" y="0"/>
          <a:chExt cx="0" cy="0"/>
        </a:xfrm>
      </p:grpSpPr>
      <p:grpSp>
        <p:nvGrpSpPr>
          <p:cNvPr id="16" name="Google Shape;16;p23"/>
          <p:cNvGrpSpPr/>
          <p:nvPr/>
        </p:nvGrpSpPr>
        <p:grpSpPr>
          <a:xfrm>
            <a:off x="-15457341" y="3550228"/>
            <a:ext cx="31217186" cy="2467326"/>
            <a:chOff x="3003199" y="4484554"/>
            <a:chExt cx="7124220" cy="563080"/>
          </a:xfrm>
        </p:grpSpPr>
        <p:sp>
          <p:nvSpPr>
            <p:cNvPr id="17" name="Google Shape;17;p23"/>
            <p:cNvSpPr/>
            <p:nvPr/>
          </p:nvSpPr>
          <p:spPr>
            <a:xfrm>
              <a:off x="3727046" y="4484554"/>
              <a:ext cx="1191064" cy="552039"/>
            </a:xfrm>
            <a:custGeom>
              <a:rect b="b" l="l" r="r" t="t"/>
              <a:pathLst>
                <a:path extrusionOk="0" h="552039" w="1191064">
                  <a:moveTo>
                    <a:pt x="275386" y="0"/>
                  </a:moveTo>
                  <a:lnTo>
                    <a:pt x="275386" y="0"/>
                  </a:lnTo>
                  <a:cubicBezTo>
                    <a:pt x="123625" y="849"/>
                    <a:pt x="0" y="123997"/>
                    <a:pt x="0" y="276020"/>
                  </a:cubicBezTo>
                  <a:cubicBezTo>
                    <a:pt x="0" y="428043"/>
                    <a:pt x="122773" y="551191"/>
                    <a:pt x="275386" y="552040"/>
                  </a:cubicBezTo>
                  <a:lnTo>
                    <a:pt x="275386" y="552040"/>
                  </a:lnTo>
                  <a:lnTo>
                    <a:pt x="1191065" y="552040"/>
                  </a:lnTo>
                  <a:lnTo>
                    <a:pt x="1191065" y="0"/>
                  </a:lnTo>
                  <a:lnTo>
                    <a:pt x="275386" y="0"/>
                  </a:lnTo>
                  <a:close/>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 name="Google Shape;18;p23"/>
            <p:cNvSpPr/>
            <p:nvPr/>
          </p:nvSpPr>
          <p:spPr>
            <a:xfrm>
              <a:off x="4100479" y="4484554"/>
              <a:ext cx="4441980" cy="552039"/>
            </a:xfrm>
            <a:custGeom>
              <a:rect b="b" l="l" r="r" t="t"/>
              <a:pathLst>
                <a:path extrusionOk="0" h="552039" w="4441980">
                  <a:moveTo>
                    <a:pt x="277091" y="0"/>
                  </a:moveTo>
                  <a:lnTo>
                    <a:pt x="277091" y="0"/>
                  </a:lnTo>
                  <a:cubicBezTo>
                    <a:pt x="124478" y="0"/>
                    <a:pt x="0" y="123147"/>
                    <a:pt x="0" y="276020"/>
                  </a:cubicBezTo>
                  <a:cubicBezTo>
                    <a:pt x="0" y="428043"/>
                    <a:pt x="123625" y="552040"/>
                    <a:pt x="277091" y="552040"/>
                  </a:cubicBezTo>
                  <a:lnTo>
                    <a:pt x="277091" y="552040"/>
                  </a:lnTo>
                  <a:lnTo>
                    <a:pt x="4441980" y="552040"/>
                  </a:lnTo>
                  <a:lnTo>
                    <a:pt x="4441980" y="0"/>
                  </a:lnTo>
                  <a:lnTo>
                    <a:pt x="277091" y="0"/>
                  </a:lnTo>
                  <a:close/>
                </a:path>
              </a:pathLst>
            </a:custGeom>
            <a:solidFill>
              <a:srgbClr val="33598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 name="Google Shape;19;p23"/>
            <p:cNvSpPr/>
            <p:nvPr/>
          </p:nvSpPr>
          <p:spPr>
            <a:xfrm>
              <a:off x="8255990" y="4485403"/>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 name="Google Shape;20;p23"/>
            <p:cNvSpPr/>
            <p:nvPr/>
          </p:nvSpPr>
          <p:spPr>
            <a:xfrm>
              <a:off x="8901399" y="4485403"/>
              <a:ext cx="554181" cy="552039"/>
            </a:xfrm>
            <a:custGeom>
              <a:rect b="b" l="l" r="r" t="t"/>
              <a:pathLst>
                <a:path extrusionOk="0" h="552039" w="554181">
                  <a:moveTo>
                    <a:pt x="0" y="276020"/>
                  </a:moveTo>
                  <a:cubicBezTo>
                    <a:pt x="0" y="123997"/>
                    <a:pt x="123625" y="0"/>
                    <a:pt x="277091" y="0"/>
                  </a:cubicBezTo>
                  <a:cubicBezTo>
                    <a:pt x="429704" y="0"/>
                    <a:pt x="554181" y="123147"/>
                    <a:pt x="554181" y="276020"/>
                  </a:cubicBezTo>
                  <a:cubicBezTo>
                    <a:pt x="554181" y="428893"/>
                    <a:pt x="430556"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 name="Google Shape;21;p23"/>
            <p:cNvSpPr/>
            <p:nvPr/>
          </p:nvSpPr>
          <p:spPr>
            <a:xfrm>
              <a:off x="9573238" y="4485403"/>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2" name="Google Shape;22;p23"/>
            <p:cNvSpPr/>
            <p:nvPr/>
          </p:nvSpPr>
          <p:spPr>
            <a:xfrm>
              <a:off x="3003199" y="4495595"/>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3" name="Google Shape;23;p23"/>
          <p:cNvSpPr txBox="1"/>
          <p:nvPr>
            <p:ph type="ctrTitle"/>
          </p:nvPr>
        </p:nvSpPr>
        <p:spPr>
          <a:xfrm>
            <a:off x="1524000" y="1054988"/>
            <a:ext cx="5161983"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000"/>
              <a:buFont typeface="Raleway"/>
              <a:buNone/>
              <a:defRPr b="1" sz="4000">
                <a:latin typeface="Raleway"/>
                <a:ea typeface="Raleway"/>
                <a:cs typeface="Raleway"/>
                <a:sym typeface="Ralewa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23"/>
          <p:cNvSpPr txBox="1"/>
          <p:nvPr>
            <p:ph idx="1" type="subTitle"/>
          </p:nvPr>
        </p:nvSpPr>
        <p:spPr>
          <a:xfrm>
            <a:off x="1524000" y="3640538"/>
            <a:ext cx="5161983" cy="216247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1000"/>
              </a:spcBef>
              <a:spcAft>
                <a:spcPts val="0"/>
              </a:spcAft>
              <a:buClr>
                <a:schemeClr val="lt1"/>
              </a:buClr>
              <a:buSzPts val="2800"/>
              <a:buNone/>
              <a:defRPr b="1" i="0" sz="2800">
                <a:solidFill>
                  <a:schemeClr val="lt1"/>
                </a:solidFill>
                <a:latin typeface="Raleway"/>
                <a:ea typeface="Raleway"/>
                <a:cs typeface="Raleway"/>
                <a:sym typeface="Raleway"/>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5" name="Google Shape;25;p23"/>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3"/>
          <p:cNvSpPr txBox="1"/>
          <p:nvPr>
            <p:ph idx="12" type="sldNum"/>
          </p:nvPr>
        </p:nvSpPr>
        <p:spPr>
          <a:xfrm>
            <a:off x="843814"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0" i="0" sz="1200" u="none" cap="none" strike="noStrike">
                <a:solidFill>
                  <a:srgbClr val="888888"/>
                </a:solidFill>
                <a:latin typeface="Raleway"/>
                <a:ea typeface="Raleway"/>
                <a:cs typeface="Raleway"/>
                <a:sym typeface="Raleway"/>
              </a:defRPr>
            </a:lvl1pPr>
            <a:lvl2pPr indent="0" lvl="1" marL="0" algn="l">
              <a:spcBef>
                <a:spcPts val="0"/>
              </a:spcBef>
              <a:buNone/>
              <a:defRPr b="0" i="0" sz="1200" u="none" cap="none" strike="noStrike">
                <a:solidFill>
                  <a:srgbClr val="888888"/>
                </a:solidFill>
                <a:latin typeface="Raleway"/>
                <a:ea typeface="Raleway"/>
                <a:cs typeface="Raleway"/>
                <a:sym typeface="Raleway"/>
              </a:defRPr>
            </a:lvl2pPr>
            <a:lvl3pPr indent="0" lvl="2" marL="0" algn="l">
              <a:spcBef>
                <a:spcPts val="0"/>
              </a:spcBef>
              <a:buNone/>
              <a:defRPr b="0" i="0" sz="1200" u="none" cap="none" strike="noStrike">
                <a:solidFill>
                  <a:srgbClr val="888888"/>
                </a:solidFill>
                <a:latin typeface="Raleway"/>
                <a:ea typeface="Raleway"/>
                <a:cs typeface="Raleway"/>
                <a:sym typeface="Raleway"/>
              </a:defRPr>
            </a:lvl3pPr>
            <a:lvl4pPr indent="0" lvl="3" marL="0" algn="l">
              <a:spcBef>
                <a:spcPts val="0"/>
              </a:spcBef>
              <a:buNone/>
              <a:defRPr b="0" i="0" sz="1200" u="none" cap="none" strike="noStrike">
                <a:solidFill>
                  <a:srgbClr val="888888"/>
                </a:solidFill>
                <a:latin typeface="Raleway"/>
                <a:ea typeface="Raleway"/>
                <a:cs typeface="Raleway"/>
                <a:sym typeface="Raleway"/>
              </a:defRPr>
            </a:lvl4pPr>
            <a:lvl5pPr indent="0" lvl="4" marL="0" algn="l">
              <a:spcBef>
                <a:spcPts val="0"/>
              </a:spcBef>
              <a:buNone/>
              <a:defRPr b="0" i="0" sz="1200" u="none" cap="none" strike="noStrike">
                <a:solidFill>
                  <a:srgbClr val="888888"/>
                </a:solidFill>
                <a:latin typeface="Raleway"/>
                <a:ea typeface="Raleway"/>
                <a:cs typeface="Raleway"/>
                <a:sym typeface="Raleway"/>
              </a:defRPr>
            </a:lvl5pPr>
            <a:lvl6pPr indent="0" lvl="5" marL="0" algn="l">
              <a:spcBef>
                <a:spcPts val="0"/>
              </a:spcBef>
              <a:buNone/>
              <a:defRPr b="0" i="0" sz="1200" u="none" cap="none" strike="noStrike">
                <a:solidFill>
                  <a:srgbClr val="888888"/>
                </a:solidFill>
                <a:latin typeface="Raleway"/>
                <a:ea typeface="Raleway"/>
                <a:cs typeface="Raleway"/>
                <a:sym typeface="Raleway"/>
              </a:defRPr>
            </a:lvl6pPr>
            <a:lvl7pPr indent="0" lvl="6" marL="0" algn="l">
              <a:spcBef>
                <a:spcPts val="0"/>
              </a:spcBef>
              <a:buNone/>
              <a:defRPr b="0" i="0" sz="1200" u="none" cap="none" strike="noStrike">
                <a:solidFill>
                  <a:srgbClr val="888888"/>
                </a:solidFill>
                <a:latin typeface="Raleway"/>
                <a:ea typeface="Raleway"/>
                <a:cs typeface="Raleway"/>
                <a:sym typeface="Raleway"/>
              </a:defRPr>
            </a:lvl7pPr>
            <a:lvl8pPr indent="0" lvl="7" marL="0" algn="l">
              <a:spcBef>
                <a:spcPts val="0"/>
              </a:spcBef>
              <a:buNone/>
              <a:defRPr b="0" i="0" sz="1200" u="none" cap="none" strike="noStrike">
                <a:solidFill>
                  <a:srgbClr val="888888"/>
                </a:solidFill>
                <a:latin typeface="Raleway"/>
                <a:ea typeface="Raleway"/>
                <a:cs typeface="Raleway"/>
                <a:sym typeface="Raleway"/>
              </a:defRPr>
            </a:lvl8pPr>
            <a:lvl9pPr indent="0" lvl="8" marL="0" algn="l">
              <a:spcBef>
                <a:spcPts val="0"/>
              </a:spcBef>
              <a:buNone/>
              <a:defRPr b="0" i="0" sz="1200" u="none" cap="none" strike="noStrike">
                <a:solidFill>
                  <a:srgbClr val="888888"/>
                </a:solidFill>
                <a:latin typeface="Raleway"/>
                <a:ea typeface="Raleway"/>
                <a:cs typeface="Raleway"/>
                <a:sym typeface="Raleway"/>
              </a:defRPr>
            </a:lvl9pPr>
          </a:lstStyle>
          <a:p>
            <a:pPr indent="0" lvl="0" marL="0" rtl="0" algn="l">
              <a:spcBef>
                <a:spcPts val="0"/>
              </a:spcBef>
              <a:spcAft>
                <a:spcPts val="0"/>
              </a:spcAft>
              <a:buNone/>
            </a:pPr>
            <a:fld id="{00000000-1234-1234-1234-123412341234}" type="slidenum">
              <a:rPr lang="fi-FI"/>
              <a:t>‹#›</a:t>
            </a:fld>
            <a:endParaRPr/>
          </a:p>
        </p:txBody>
      </p:sp>
      <p:pic>
        <p:nvPicPr>
          <p:cNvPr id="28" name="Google Shape;28;p23"/>
          <p:cNvPicPr preferRelativeResize="0"/>
          <p:nvPr/>
        </p:nvPicPr>
        <p:blipFill rotWithShape="1">
          <a:blip r:embed="rId2">
            <a:alphaModFix/>
          </a:blip>
          <a:srcRect b="0" l="0" r="0" t="0"/>
          <a:stretch/>
        </p:blipFill>
        <p:spPr>
          <a:xfrm>
            <a:off x="9285218" y="0"/>
            <a:ext cx="2924588" cy="115638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iitos 2">
  <p:cSld name="Kiitos 2">
    <p:spTree>
      <p:nvGrpSpPr>
        <p:cNvPr id="127" name="Shape 127"/>
        <p:cNvGrpSpPr/>
        <p:nvPr/>
      </p:nvGrpSpPr>
      <p:grpSpPr>
        <a:xfrm>
          <a:off x="0" y="0"/>
          <a:ext cx="0" cy="0"/>
          <a:chOff x="0" y="0"/>
          <a:chExt cx="0" cy="0"/>
        </a:xfrm>
      </p:grpSpPr>
      <p:sp>
        <p:nvSpPr>
          <p:cNvPr id="128" name="Google Shape;128;p32"/>
          <p:cNvSpPr txBox="1"/>
          <p:nvPr>
            <p:ph type="ctrTitle"/>
          </p:nvPr>
        </p:nvSpPr>
        <p:spPr>
          <a:xfrm>
            <a:off x="0" y="1403962"/>
            <a:ext cx="6685983"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200"/>
              <a:buFont typeface="Raleway"/>
              <a:buNone/>
              <a:defRPr b="1" sz="4200">
                <a:latin typeface="Raleway"/>
                <a:ea typeface="Raleway"/>
                <a:cs typeface="Raleway"/>
                <a:sym typeface="Ralewa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9" name="Google Shape;129;p32"/>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2"/>
          <p:cNvSpPr txBox="1"/>
          <p:nvPr>
            <p:ph idx="12" type="sldNum"/>
          </p:nvPr>
        </p:nvSpPr>
        <p:spPr>
          <a:xfrm>
            <a:off x="843814"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sz="1200">
                <a:solidFill>
                  <a:srgbClr val="888888"/>
                </a:solidFill>
                <a:latin typeface="Raleway"/>
                <a:ea typeface="Raleway"/>
                <a:cs typeface="Raleway"/>
                <a:sym typeface="Raleway"/>
              </a:defRPr>
            </a:lvl1pPr>
            <a:lvl2pPr indent="0" lvl="1" marL="0" algn="l">
              <a:spcBef>
                <a:spcPts val="0"/>
              </a:spcBef>
              <a:buNone/>
              <a:defRPr sz="1200">
                <a:solidFill>
                  <a:srgbClr val="888888"/>
                </a:solidFill>
                <a:latin typeface="Raleway"/>
                <a:ea typeface="Raleway"/>
                <a:cs typeface="Raleway"/>
                <a:sym typeface="Raleway"/>
              </a:defRPr>
            </a:lvl2pPr>
            <a:lvl3pPr indent="0" lvl="2" marL="0" algn="l">
              <a:spcBef>
                <a:spcPts val="0"/>
              </a:spcBef>
              <a:buNone/>
              <a:defRPr sz="1200">
                <a:solidFill>
                  <a:srgbClr val="888888"/>
                </a:solidFill>
                <a:latin typeface="Raleway"/>
                <a:ea typeface="Raleway"/>
                <a:cs typeface="Raleway"/>
                <a:sym typeface="Raleway"/>
              </a:defRPr>
            </a:lvl3pPr>
            <a:lvl4pPr indent="0" lvl="3" marL="0" algn="l">
              <a:spcBef>
                <a:spcPts val="0"/>
              </a:spcBef>
              <a:buNone/>
              <a:defRPr sz="1200">
                <a:solidFill>
                  <a:srgbClr val="888888"/>
                </a:solidFill>
                <a:latin typeface="Raleway"/>
                <a:ea typeface="Raleway"/>
                <a:cs typeface="Raleway"/>
                <a:sym typeface="Raleway"/>
              </a:defRPr>
            </a:lvl4pPr>
            <a:lvl5pPr indent="0" lvl="4" marL="0" algn="l">
              <a:spcBef>
                <a:spcPts val="0"/>
              </a:spcBef>
              <a:buNone/>
              <a:defRPr sz="1200">
                <a:solidFill>
                  <a:srgbClr val="888888"/>
                </a:solidFill>
                <a:latin typeface="Raleway"/>
                <a:ea typeface="Raleway"/>
                <a:cs typeface="Raleway"/>
                <a:sym typeface="Raleway"/>
              </a:defRPr>
            </a:lvl5pPr>
            <a:lvl6pPr indent="0" lvl="5" marL="0" algn="l">
              <a:spcBef>
                <a:spcPts val="0"/>
              </a:spcBef>
              <a:buNone/>
              <a:defRPr sz="1200">
                <a:solidFill>
                  <a:srgbClr val="888888"/>
                </a:solidFill>
                <a:latin typeface="Raleway"/>
                <a:ea typeface="Raleway"/>
                <a:cs typeface="Raleway"/>
                <a:sym typeface="Raleway"/>
              </a:defRPr>
            </a:lvl6pPr>
            <a:lvl7pPr indent="0" lvl="6" marL="0" algn="l">
              <a:spcBef>
                <a:spcPts val="0"/>
              </a:spcBef>
              <a:buNone/>
              <a:defRPr sz="1200">
                <a:solidFill>
                  <a:srgbClr val="888888"/>
                </a:solidFill>
                <a:latin typeface="Raleway"/>
                <a:ea typeface="Raleway"/>
                <a:cs typeface="Raleway"/>
                <a:sym typeface="Raleway"/>
              </a:defRPr>
            </a:lvl7pPr>
            <a:lvl8pPr indent="0" lvl="7" marL="0" algn="l">
              <a:spcBef>
                <a:spcPts val="0"/>
              </a:spcBef>
              <a:buNone/>
              <a:defRPr sz="1200">
                <a:solidFill>
                  <a:srgbClr val="888888"/>
                </a:solidFill>
                <a:latin typeface="Raleway"/>
                <a:ea typeface="Raleway"/>
                <a:cs typeface="Raleway"/>
                <a:sym typeface="Raleway"/>
              </a:defRPr>
            </a:lvl8pPr>
            <a:lvl9pPr indent="0" lvl="8" marL="0" algn="l">
              <a:spcBef>
                <a:spcPts val="0"/>
              </a:spcBef>
              <a:buNone/>
              <a:defRPr sz="1200">
                <a:solidFill>
                  <a:srgbClr val="888888"/>
                </a:solidFill>
                <a:latin typeface="Raleway"/>
                <a:ea typeface="Raleway"/>
                <a:cs typeface="Raleway"/>
                <a:sym typeface="Raleway"/>
              </a:defRPr>
            </a:lvl9pPr>
          </a:lstStyle>
          <a:p>
            <a:pPr indent="0" lvl="0" marL="0" rtl="0" algn="l">
              <a:spcBef>
                <a:spcPts val="0"/>
              </a:spcBef>
              <a:spcAft>
                <a:spcPts val="0"/>
              </a:spcAft>
              <a:buNone/>
            </a:pPr>
            <a:fld id="{00000000-1234-1234-1234-123412341234}" type="slidenum">
              <a:rPr lang="fi-FI"/>
              <a:t>‹#›</a:t>
            </a:fld>
            <a:endParaRPr/>
          </a:p>
        </p:txBody>
      </p:sp>
      <p:pic>
        <p:nvPicPr>
          <p:cNvPr id="132" name="Google Shape;132;p32"/>
          <p:cNvPicPr preferRelativeResize="0"/>
          <p:nvPr/>
        </p:nvPicPr>
        <p:blipFill rotWithShape="1">
          <a:blip r:embed="rId2">
            <a:alphaModFix/>
          </a:blip>
          <a:srcRect b="0" l="0" r="0" t="0"/>
          <a:stretch/>
        </p:blipFill>
        <p:spPr>
          <a:xfrm>
            <a:off x="9285218" y="0"/>
            <a:ext cx="2924588" cy="1156389"/>
          </a:xfrm>
          <a:prstGeom prst="rect">
            <a:avLst/>
          </a:prstGeom>
          <a:noFill/>
          <a:ln>
            <a:noFill/>
          </a:ln>
        </p:spPr>
      </p:pic>
      <p:sp>
        <p:nvSpPr>
          <p:cNvPr id="133" name="Google Shape;133;p32"/>
          <p:cNvSpPr txBox="1"/>
          <p:nvPr>
            <p:ph idx="1" type="subTitle"/>
          </p:nvPr>
        </p:nvSpPr>
        <p:spPr>
          <a:xfrm>
            <a:off x="0" y="4735115"/>
            <a:ext cx="6685983" cy="123830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800"/>
              <a:buNone/>
              <a:defRPr b="1" i="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tsikko vaihtoehto">
  <p:cSld name="Otsikko vaihtoehto">
    <p:spTree>
      <p:nvGrpSpPr>
        <p:cNvPr id="29" name="Shape 29"/>
        <p:cNvGrpSpPr/>
        <p:nvPr/>
      </p:nvGrpSpPr>
      <p:grpSpPr>
        <a:xfrm>
          <a:off x="0" y="0"/>
          <a:ext cx="0" cy="0"/>
          <a:chOff x="0" y="0"/>
          <a:chExt cx="0" cy="0"/>
        </a:xfrm>
      </p:grpSpPr>
      <p:sp>
        <p:nvSpPr>
          <p:cNvPr id="30" name="Google Shape;30;p24"/>
          <p:cNvSpPr txBox="1"/>
          <p:nvPr>
            <p:ph type="ctrTitle"/>
          </p:nvPr>
        </p:nvSpPr>
        <p:spPr>
          <a:xfrm>
            <a:off x="0" y="1403962"/>
            <a:ext cx="6685983"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200"/>
              <a:buFont typeface="Raleway"/>
              <a:buNone/>
              <a:defRPr b="1" sz="4200">
                <a:latin typeface="Raleway"/>
                <a:ea typeface="Raleway"/>
                <a:cs typeface="Raleway"/>
                <a:sym typeface="Ralewa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24"/>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24"/>
          <p:cNvSpPr txBox="1"/>
          <p:nvPr>
            <p:ph idx="12" type="sldNum"/>
          </p:nvPr>
        </p:nvSpPr>
        <p:spPr>
          <a:xfrm>
            <a:off x="843814"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i-FI"/>
              <a:t>‹#›</a:t>
            </a:fld>
            <a:endParaRPr/>
          </a:p>
        </p:txBody>
      </p:sp>
      <p:pic>
        <p:nvPicPr>
          <p:cNvPr id="34" name="Google Shape;34;p24"/>
          <p:cNvPicPr preferRelativeResize="0"/>
          <p:nvPr/>
        </p:nvPicPr>
        <p:blipFill rotWithShape="1">
          <a:blip r:embed="rId2">
            <a:alphaModFix/>
          </a:blip>
          <a:srcRect b="0" l="0" r="0" t="0"/>
          <a:stretch/>
        </p:blipFill>
        <p:spPr>
          <a:xfrm>
            <a:off x="9285218" y="0"/>
            <a:ext cx="2924588" cy="1156389"/>
          </a:xfrm>
          <a:prstGeom prst="rect">
            <a:avLst/>
          </a:prstGeom>
          <a:noFill/>
          <a:ln>
            <a:noFill/>
          </a:ln>
        </p:spPr>
      </p:pic>
      <p:grpSp>
        <p:nvGrpSpPr>
          <p:cNvPr id="35" name="Google Shape;35;p24"/>
          <p:cNvGrpSpPr/>
          <p:nvPr/>
        </p:nvGrpSpPr>
        <p:grpSpPr>
          <a:xfrm>
            <a:off x="7048671" y="1403962"/>
            <a:ext cx="20319697" cy="2591802"/>
            <a:chOff x="4112060" y="1004862"/>
            <a:chExt cx="4234801" cy="540154"/>
          </a:xfrm>
        </p:grpSpPr>
        <p:sp>
          <p:nvSpPr>
            <p:cNvPr id="36" name="Google Shape;36;p24"/>
            <p:cNvSpPr/>
            <p:nvPr/>
          </p:nvSpPr>
          <p:spPr>
            <a:xfrm>
              <a:off x="4711429" y="1007410"/>
              <a:ext cx="3006223" cy="535054"/>
            </a:xfrm>
            <a:custGeom>
              <a:rect b="b" l="l" r="r" t="t"/>
              <a:pathLst>
                <a:path extrusionOk="0" h="535054" w="3006223">
                  <a:moveTo>
                    <a:pt x="268565" y="0"/>
                  </a:moveTo>
                  <a:lnTo>
                    <a:pt x="268565" y="0"/>
                  </a:lnTo>
                  <a:cubicBezTo>
                    <a:pt x="120215" y="0"/>
                    <a:pt x="0" y="119750"/>
                    <a:pt x="0" y="267527"/>
                  </a:cubicBezTo>
                  <a:cubicBezTo>
                    <a:pt x="0" y="415304"/>
                    <a:pt x="120215" y="535054"/>
                    <a:pt x="268565" y="535054"/>
                  </a:cubicBezTo>
                  <a:lnTo>
                    <a:pt x="268565" y="535054"/>
                  </a:lnTo>
                  <a:lnTo>
                    <a:pt x="3006224" y="535054"/>
                  </a:lnTo>
                  <a:lnTo>
                    <a:pt x="3006224" y="0"/>
                  </a:lnTo>
                  <a:lnTo>
                    <a:pt x="268565" y="0"/>
                  </a:lnTo>
                  <a:close/>
                </a:path>
              </a:pathLst>
            </a:custGeom>
            <a:solidFill>
              <a:srgbClr val="33598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7" name="Google Shape;37;p24"/>
            <p:cNvSpPr/>
            <p:nvPr/>
          </p:nvSpPr>
          <p:spPr>
            <a:xfrm>
              <a:off x="6060222" y="1007410"/>
              <a:ext cx="2286639" cy="535054"/>
            </a:xfrm>
            <a:custGeom>
              <a:rect b="b" l="l" r="r" t="t"/>
              <a:pathLst>
                <a:path extrusionOk="0" h="535054" w="2286639">
                  <a:moveTo>
                    <a:pt x="2017222" y="0"/>
                  </a:moveTo>
                  <a:cubicBezTo>
                    <a:pt x="2017222" y="0"/>
                    <a:pt x="2017222" y="0"/>
                    <a:pt x="2017222" y="0"/>
                  </a:cubicBezTo>
                  <a:lnTo>
                    <a:pt x="2017222" y="0"/>
                  </a:lnTo>
                  <a:lnTo>
                    <a:pt x="268565" y="0"/>
                  </a:lnTo>
                  <a:lnTo>
                    <a:pt x="268565" y="0"/>
                  </a:lnTo>
                  <a:cubicBezTo>
                    <a:pt x="120215" y="0"/>
                    <a:pt x="0" y="119750"/>
                    <a:pt x="0" y="267527"/>
                  </a:cubicBezTo>
                  <a:cubicBezTo>
                    <a:pt x="0" y="415304"/>
                    <a:pt x="120215" y="535054"/>
                    <a:pt x="268565" y="535054"/>
                  </a:cubicBezTo>
                  <a:lnTo>
                    <a:pt x="268565" y="535054"/>
                  </a:lnTo>
                  <a:lnTo>
                    <a:pt x="2017222" y="535054"/>
                  </a:lnTo>
                  <a:lnTo>
                    <a:pt x="2017222" y="535054"/>
                  </a:lnTo>
                  <a:cubicBezTo>
                    <a:pt x="2017222" y="535054"/>
                    <a:pt x="2017222" y="535054"/>
                    <a:pt x="2018075" y="535054"/>
                  </a:cubicBezTo>
                  <a:cubicBezTo>
                    <a:pt x="2166425" y="535054"/>
                    <a:pt x="2286640" y="415304"/>
                    <a:pt x="2286640" y="267527"/>
                  </a:cubicBezTo>
                  <a:cubicBezTo>
                    <a:pt x="2285787" y="119750"/>
                    <a:pt x="2165572" y="0"/>
                    <a:pt x="2017222" y="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8" name="Google Shape;38;p24"/>
            <p:cNvSpPr/>
            <p:nvPr/>
          </p:nvSpPr>
          <p:spPr>
            <a:xfrm>
              <a:off x="4112060" y="1004862"/>
              <a:ext cx="542245" cy="540154"/>
            </a:xfrm>
            <a:custGeom>
              <a:rect b="b" l="l" r="r" t="t"/>
              <a:pathLst>
                <a:path extrusionOk="0" h="540154" w="542245">
                  <a:moveTo>
                    <a:pt x="0" y="270075"/>
                  </a:moveTo>
                  <a:cubicBezTo>
                    <a:pt x="0" y="120599"/>
                    <a:pt x="121068" y="0"/>
                    <a:pt x="271123" y="0"/>
                  </a:cubicBezTo>
                  <a:cubicBezTo>
                    <a:pt x="421178" y="0"/>
                    <a:pt x="542246" y="120599"/>
                    <a:pt x="542246" y="270075"/>
                  </a:cubicBezTo>
                  <a:cubicBezTo>
                    <a:pt x="542246" y="419550"/>
                    <a:pt x="421178" y="540150"/>
                    <a:pt x="271123" y="540150"/>
                  </a:cubicBezTo>
                  <a:cubicBezTo>
                    <a:pt x="121920" y="540999"/>
                    <a:pt x="0" y="419550"/>
                    <a:pt x="0" y="270075"/>
                  </a:cubicBezTo>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äliotsikko" type="secHead">
  <p:cSld name="SECTION_HEADER">
    <p:spTree>
      <p:nvGrpSpPr>
        <p:cNvPr id="39" name="Shape 39"/>
        <p:cNvGrpSpPr/>
        <p:nvPr/>
      </p:nvGrpSpPr>
      <p:grpSpPr>
        <a:xfrm>
          <a:off x="0" y="0"/>
          <a:ext cx="0" cy="0"/>
          <a:chOff x="0" y="0"/>
          <a:chExt cx="0" cy="0"/>
        </a:xfrm>
      </p:grpSpPr>
      <p:sp>
        <p:nvSpPr>
          <p:cNvPr id="40" name="Google Shape;40;p25"/>
          <p:cNvSpPr txBox="1"/>
          <p:nvPr>
            <p:ph type="title"/>
          </p:nvPr>
        </p:nvSpPr>
        <p:spPr>
          <a:xfrm>
            <a:off x="831850" y="1690489"/>
            <a:ext cx="10515600" cy="171926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000"/>
              <a:buFont typeface="Raleway"/>
              <a:buNone/>
              <a:defRPr b="1" i="0" sz="4000">
                <a:latin typeface="Raleway"/>
                <a:ea typeface="Raleway"/>
                <a:cs typeface="Raleway"/>
                <a:sym typeface="Ralewa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25"/>
          <p:cNvSpPr txBox="1"/>
          <p:nvPr>
            <p:ph idx="1" type="body"/>
          </p:nvPr>
        </p:nvSpPr>
        <p:spPr>
          <a:xfrm>
            <a:off x="831850" y="3609048"/>
            <a:ext cx="10515600" cy="1500187"/>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Clr>
                <a:schemeClr val="dk1"/>
              </a:buClr>
              <a:buSzPts val="2800"/>
              <a:buNone/>
              <a:defRPr b="1" i="0" sz="2800">
                <a:solidFill>
                  <a:schemeClr val="dk1"/>
                </a:solidFill>
                <a:latin typeface="Raleway"/>
                <a:ea typeface="Raleway"/>
                <a:cs typeface="Raleway"/>
                <a:sym typeface="Raleway"/>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2" name="Google Shape;42;p25"/>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5"/>
          <p:cNvSpPr txBox="1"/>
          <p:nvPr>
            <p:ph idx="12" type="sldNum"/>
          </p:nvPr>
        </p:nvSpPr>
        <p:spPr>
          <a:xfrm>
            <a:off x="843814"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sz="1200">
                <a:solidFill>
                  <a:srgbClr val="888888"/>
                </a:solidFill>
                <a:latin typeface="Raleway"/>
                <a:ea typeface="Raleway"/>
                <a:cs typeface="Raleway"/>
                <a:sym typeface="Raleway"/>
              </a:defRPr>
            </a:lvl1pPr>
            <a:lvl2pPr indent="0" lvl="1" marL="0" algn="l">
              <a:spcBef>
                <a:spcPts val="0"/>
              </a:spcBef>
              <a:buNone/>
              <a:defRPr sz="1200">
                <a:solidFill>
                  <a:srgbClr val="888888"/>
                </a:solidFill>
                <a:latin typeface="Raleway"/>
                <a:ea typeface="Raleway"/>
                <a:cs typeface="Raleway"/>
                <a:sym typeface="Raleway"/>
              </a:defRPr>
            </a:lvl2pPr>
            <a:lvl3pPr indent="0" lvl="2" marL="0" algn="l">
              <a:spcBef>
                <a:spcPts val="0"/>
              </a:spcBef>
              <a:buNone/>
              <a:defRPr sz="1200">
                <a:solidFill>
                  <a:srgbClr val="888888"/>
                </a:solidFill>
                <a:latin typeface="Raleway"/>
                <a:ea typeface="Raleway"/>
                <a:cs typeface="Raleway"/>
                <a:sym typeface="Raleway"/>
              </a:defRPr>
            </a:lvl3pPr>
            <a:lvl4pPr indent="0" lvl="3" marL="0" algn="l">
              <a:spcBef>
                <a:spcPts val="0"/>
              </a:spcBef>
              <a:buNone/>
              <a:defRPr sz="1200">
                <a:solidFill>
                  <a:srgbClr val="888888"/>
                </a:solidFill>
                <a:latin typeface="Raleway"/>
                <a:ea typeface="Raleway"/>
                <a:cs typeface="Raleway"/>
                <a:sym typeface="Raleway"/>
              </a:defRPr>
            </a:lvl4pPr>
            <a:lvl5pPr indent="0" lvl="4" marL="0" algn="l">
              <a:spcBef>
                <a:spcPts val="0"/>
              </a:spcBef>
              <a:buNone/>
              <a:defRPr sz="1200">
                <a:solidFill>
                  <a:srgbClr val="888888"/>
                </a:solidFill>
                <a:latin typeface="Raleway"/>
                <a:ea typeface="Raleway"/>
                <a:cs typeface="Raleway"/>
                <a:sym typeface="Raleway"/>
              </a:defRPr>
            </a:lvl5pPr>
            <a:lvl6pPr indent="0" lvl="5" marL="0" algn="l">
              <a:spcBef>
                <a:spcPts val="0"/>
              </a:spcBef>
              <a:buNone/>
              <a:defRPr sz="1200">
                <a:solidFill>
                  <a:srgbClr val="888888"/>
                </a:solidFill>
                <a:latin typeface="Raleway"/>
                <a:ea typeface="Raleway"/>
                <a:cs typeface="Raleway"/>
                <a:sym typeface="Raleway"/>
              </a:defRPr>
            </a:lvl6pPr>
            <a:lvl7pPr indent="0" lvl="6" marL="0" algn="l">
              <a:spcBef>
                <a:spcPts val="0"/>
              </a:spcBef>
              <a:buNone/>
              <a:defRPr sz="1200">
                <a:solidFill>
                  <a:srgbClr val="888888"/>
                </a:solidFill>
                <a:latin typeface="Raleway"/>
                <a:ea typeface="Raleway"/>
                <a:cs typeface="Raleway"/>
                <a:sym typeface="Raleway"/>
              </a:defRPr>
            </a:lvl7pPr>
            <a:lvl8pPr indent="0" lvl="7" marL="0" algn="l">
              <a:spcBef>
                <a:spcPts val="0"/>
              </a:spcBef>
              <a:buNone/>
              <a:defRPr sz="1200">
                <a:solidFill>
                  <a:srgbClr val="888888"/>
                </a:solidFill>
                <a:latin typeface="Raleway"/>
                <a:ea typeface="Raleway"/>
                <a:cs typeface="Raleway"/>
                <a:sym typeface="Raleway"/>
              </a:defRPr>
            </a:lvl8pPr>
            <a:lvl9pPr indent="0" lvl="8" marL="0" algn="l">
              <a:spcBef>
                <a:spcPts val="0"/>
              </a:spcBef>
              <a:buNone/>
              <a:defRPr sz="1200">
                <a:solidFill>
                  <a:srgbClr val="888888"/>
                </a:solidFill>
                <a:latin typeface="Raleway"/>
                <a:ea typeface="Raleway"/>
                <a:cs typeface="Raleway"/>
                <a:sym typeface="Raleway"/>
              </a:defRPr>
            </a:lvl9pPr>
          </a:lstStyle>
          <a:p>
            <a:pPr indent="0" lvl="0" marL="0" rtl="0" algn="l">
              <a:spcBef>
                <a:spcPts val="0"/>
              </a:spcBef>
              <a:spcAft>
                <a:spcPts val="0"/>
              </a:spcAft>
              <a:buNone/>
            </a:pPr>
            <a:fld id="{00000000-1234-1234-1234-123412341234}" type="slidenum">
              <a:rPr lang="fi-FI"/>
              <a:t>‹#›</a:t>
            </a:fld>
            <a:endParaRPr/>
          </a:p>
        </p:txBody>
      </p:sp>
      <p:pic>
        <p:nvPicPr>
          <p:cNvPr id="45" name="Google Shape;45;p25"/>
          <p:cNvPicPr preferRelativeResize="0"/>
          <p:nvPr/>
        </p:nvPicPr>
        <p:blipFill rotWithShape="1">
          <a:blip r:embed="rId2">
            <a:alphaModFix/>
          </a:blip>
          <a:srcRect b="0" l="0" r="0" t="0"/>
          <a:stretch/>
        </p:blipFill>
        <p:spPr>
          <a:xfrm>
            <a:off x="9285218" y="0"/>
            <a:ext cx="2924588" cy="1156389"/>
          </a:xfrm>
          <a:prstGeom prst="rect">
            <a:avLst/>
          </a:prstGeom>
          <a:noFill/>
          <a:ln>
            <a:noFill/>
          </a:ln>
        </p:spPr>
      </p:pic>
      <p:grpSp>
        <p:nvGrpSpPr>
          <p:cNvPr id="46" name="Google Shape;46;p25"/>
          <p:cNvGrpSpPr/>
          <p:nvPr/>
        </p:nvGrpSpPr>
        <p:grpSpPr>
          <a:xfrm>
            <a:off x="2325509" y="5250794"/>
            <a:ext cx="7540981" cy="963996"/>
            <a:chOff x="4279167" y="3283692"/>
            <a:chExt cx="4225423" cy="540154"/>
          </a:xfrm>
        </p:grpSpPr>
        <p:sp>
          <p:nvSpPr>
            <p:cNvPr id="47" name="Google Shape;47;p25"/>
            <p:cNvSpPr/>
            <p:nvPr/>
          </p:nvSpPr>
          <p:spPr>
            <a:xfrm>
              <a:off x="4279167" y="3286240"/>
              <a:ext cx="2047062" cy="535054"/>
            </a:xfrm>
            <a:custGeom>
              <a:rect b="b" l="l" r="r" t="t"/>
              <a:pathLst>
                <a:path extrusionOk="0" h="535054" w="2047062">
                  <a:moveTo>
                    <a:pt x="266860" y="0"/>
                  </a:moveTo>
                  <a:lnTo>
                    <a:pt x="266860" y="0"/>
                  </a:lnTo>
                  <a:cubicBezTo>
                    <a:pt x="119362" y="849"/>
                    <a:pt x="0" y="120600"/>
                    <a:pt x="0" y="267527"/>
                  </a:cubicBezTo>
                  <a:cubicBezTo>
                    <a:pt x="0" y="414455"/>
                    <a:pt x="119362" y="534205"/>
                    <a:pt x="266860" y="535054"/>
                  </a:cubicBezTo>
                  <a:lnTo>
                    <a:pt x="266860" y="535054"/>
                  </a:lnTo>
                  <a:lnTo>
                    <a:pt x="2047063" y="535054"/>
                  </a:lnTo>
                  <a:lnTo>
                    <a:pt x="2047063" y="0"/>
                  </a:lnTo>
                  <a:lnTo>
                    <a:pt x="266860" y="0"/>
                  </a:lnTo>
                  <a:close/>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48" name="Google Shape;48;p25"/>
            <p:cNvSpPr/>
            <p:nvPr/>
          </p:nvSpPr>
          <p:spPr>
            <a:xfrm>
              <a:off x="5876916" y="3286240"/>
              <a:ext cx="2366782" cy="535054"/>
            </a:xfrm>
            <a:custGeom>
              <a:rect b="b" l="l" r="r" t="t"/>
              <a:pathLst>
                <a:path extrusionOk="0" h="535054" w="2366782">
                  <a:moveTo>
                    <a:pt x="268565" y="0"/>
                  </a:moveTo>
                  <a:lnTo>
                    <a:pt x="268565" y="0"/>
                  </a:lnTo>
                  <a:cubicBezTo>
                    <a:pt x="120215" y="0"/>
                    <a:pt x="0" y="119750"/>
                    <a:pt x="0" y="267527"/>
                  </a:cubicBezTo>
                  <a:cubicBezTo>
                    <a:pt x="0" y="415304"/>
                    <a:pt x="120215" y="535054"/>
                    <a:pt x="268565" y="535054"/>
                  </a:cubicBezTo>
                  <a:lnTo>
                    <a:pt x="268565" y="535054"/>
                  </a:lnTo>
                  <a:lnTo>
                    <a:pt x="2366783" y="535054"/>
                  </a:lnTo>
                  <a:lnTo>
                    <a:pt x="2366783" y="0"/>
                  </a:lnTo>
                  <a:lnTo>
                    <a:pt x="268565" y="0"/>
                  </a:lnTo>
                  <a:close/>
                </a:path>
              </a:pathLst>
            </a:custGeom>
            <a:solidFill>
              <a:srgbClr val="33598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49" name="Google Shape;49;p25"/>
            <p:cNvSpPr/>
            <p:nvPr/>
          </p:nvSpPr>
          <p:spPr>
            <a:xfrm>
              <a:off x="7962345" y="3283692"/>
              <a:ext cx="542245" cy="540154"/>
            </a:xfrm>
            <a:custGeom>
              <a:rect b="b" l="l" r="r" t="t"/>
              <a:pathLst>
                <a:path extrusionOk="0" h="540154" w="542245">
                  <a:moveTo>
                    <a:pt x="0" y="270075"/>
                  </a:moveTo>
                  <a:cubicBezTo>
                    <a:pt x="0" y="120599"/>
                    <a:pt x="121068" y="0"/>
                    <a:pt x="271123" y="0"/>
                  </a:cubicBezTo>
                  <a:cubicBezTo>
                    <a:pt x="421178" y="0"/>
                    <a:pt x="542246" y="120599"/>
                    <a:pt x="542246" y="270075"/>
                  </a:cubicBezTo>
                  <a:cubicBezTo>
                    <a:pt x="542246" y="419550"/>
                    <a:pt x="421178" y="540150"/>
                    <a:pt x="271123" y="540150"/>
                  </a:cubicBezTo>
                  <a:cubicBezTo>
                    <a:pt x="121068" y="540999"/>
                    <a:pt x="0" y="419550"/>
                    <a:pt x="0" y="270075"/>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isältö 1">
  <p:cSld name="1_Sisältö 1">
    <p:spTree>
      <p:nvGrpSpPr>
        <p:cNvPr id="50" name="Shape 50"/>
        <p:cNvGrpSpPr/>
        <p:nvPr/>
      </p:nvGrpSpPr>
      <p:grpSpPr>
        <a:xfrm>
          <a:off x="0" y="0"/>
          <a:ext cx="0" cy="0"/>
          <a:chOff x="0" y="0"/>
          <a:chExt cx="0" cy="0"/>
        </a:xfrm>
      </p:grpSpPr>
      <p:sp>
        <p:nvSpPr>
          <p:cNvPr id="51" name="Google Shape;51;p26"/>
          <p:cNvSpPr txBox="1"/>
          <p:nvPr>
            <p:ph type="title"/>
          </p:nvPr>
        </p:nvSpPr>
        <p:spPr>
          <a:xfrm>
            <a:off x="559067" y="567356"/>
            <a:ext cx="11007492" cy="70920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600"/>
              <a:buFont typeface="Raleway"/>
              <a:buNone/>
              <a:defRPr b="1" i="0" sz="3600">
                <a:latin typeface="Raleway"/>
                <a:ea typeface="Raleway"/>
                <a:cs typeface="Raleway"/>
                <a:sym typeface="Ralewa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26"/>
          <p:cNvSpPr txBox="1"/>
          <p:nvPr>
            <p:ph idx="1" type="body"/>
          </p:nvPr>
        </p:nvSpPr>
        <p:spPr>
          <a:xfrm>
            <a:off x="559066" y="1408355"/>
            <a:ext cx="11007493" cy="4768607"/>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sz="2400">
                <a:latin typeface="Raleway"/>
                <a:ea typeface="Raleway"/>
                <a:cs typeface="Raleway"/>
                <a:sym typeface="Raleway"/>
              </a:defRPr>
            </a:lvl1pPr>
            <a:lvl2pPr indent="-381000" lvl="1" marL="9144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2pPr>
            <a:lvl3pPr indent="-381000" lvl="2" marL="13716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3pPr>
            <a:lvl4pPr indent="-381000" lvl="3" marL="18288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4pPr>
            <a:lvl5pPr indent="-381000" lvl="4" marL="22860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26"/>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26"/>
          <p:cNvSpPr txBox="1"/>
          <p:nvPr>
            <p:ph idx="12" type="sldNum"/>
          </p:nvPr>
        </p:nvSpPr>
        <p:spPr>
          <a:xfrm>
            <a:off x="559067"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sz="1200">
                <a:solidFill>
                  <a:srgbClr val="888888"/>
                </a:solidFill>
                <a:latin typeface="Raleway"/>
                <a:ea typeface="Raleway"/>
                <a:cs typeface="Raleway"/>
                <a:sym typeface="Raleway"/>
              </a:defRPr>
            </a:lvl1pPr>
            <a:lvl2pPr indent="0" lvl="1" marL="0" algn="l">
              <a:spcBef>
                <a:spcPts val="0"/>
              </a:spcBef>
              <a:buNone/>
              <a:defRPr sz="1200">
                <a:solidFill>
                  <a:srgbClr val="888888"/>
                </a:solidFill>
                <a:latin typeface="Raleway"/>
                <a:ea typeface="Raleway"/>
                <a:cs typeface="Raleway"/>
                <a:sym typeface="Raleway"/>
              </a:defRPr>
            </a:lvl2pPr>
            <a:lvl3pPr indent="0" lvl="2" marL="0" algn="l">
              <a:spcBef>
                <a:spcPts val="0"/>
              </a:spcBef>
              <a:buNone/>
              <a:defRPr sz="1200">
                <a:solidFill>
                  <a:srgbClr val="888888"/>
                </a:solidFill>
                <a:latin typeface="Raleway"/>
                <a:ea typeface="Raleway"/>
                <a:cs typeface="Raleway"/>
                <a:sym typeface="Raleway"/>
              </a:defRPr>
            </a:lvl3pPr>
            <a:lvl4pPr indent="0" lvl="3" marL="0" algn="l">
              <a:spcBef>
                <a:spcPts val="0"/>
              </a:spcBef>
              <a:buNone/>
              <a:defRPr sz="1200">
                <a:solidFill>
                  <a:srgbClr val="888888"/>
                </a:solidFill>
                <a:latin typeface="Raleway"/>
                <a:ea typeface="Raleway"/>
                <a:cs typeface="Raleway"/>
                <a:sym typeface="Raleway"/>
              </a:defRPr>
            </a:lvl4pPr>
            <a:lvl5pPr indent="0" lvl="4" marL="0" algn="l">
              <a:spcBef>
                <a:spcPts val="0"/>
              </a:spcBef>
              <a:buNone/>
              <a:defRPr sz="1200">
                <a:solidFill>
                  <a:srgbClr val="888888"/>
                </a:solidFill>
                <a:latin typeface="Raleway"/>
                <a:ea typeface="Raleway"/>
                <a:cs typeface="Raleway"/>
                <a:sym typeface="Raleway"/>
              </a:defRPr>
            </a:lvl5pPr>
            <a:lvl6pPr indent="0" lvl="5" marL="0" algn="l">
              <a:spcBef>
                <a:spcPts val="0"/>
              </a:spcBef>
              <a:buNone/>
              <a:defRPr sz="1200">
                <a:solidFill>
                  <a:srgbClr val="888888"/>
                </a:solidFill>
                <a:latin typeface="Raleway"/>
                <a:ea typeface="Raleway"/>
                <a:cs typeface="Raleway"/>
                <a:sym typeface="Raleway"/>
              </a:defRPr>
            </a:lvl6pPr>
            <a:lvl7pPr indent="0" lvl="6" marL="0" algn="l">
              <a:spcBef>
                <a:spcPts val="0"/>
              </a:spcBef>
              <a:buNone/>
              <a:defRPr sz="1200">
                <a:solidFill>
                  <a:srgbClr val="888888"/>
                </a:solidFill>
                <a:latin typeface="Raleway"/>
                <a:ea typeface="Raleway"/>
                <a:cs typeface="Raleway"/>
                <a:sym typeface="Raleway"/>
              </a:defRPr>
            </a:lvl7pPr>
            <a:lvl8pPr indent="0" lvl="7" marL="0" algn="l">
              <a:spcBef>
                <a:spcPts val="0"/>
              </a:spcBef>
              <a:buNone/>
              <a:defRPr sz="1200">
                <a:solidFill>
                  <a:srgbClr val="888888"/>
                </a:solidFill>
                <a:latin typeface="Raleway"/>
                <a:ea typeface="Raleway"/>
                <a:cs typeface="Raleway"/>
                <a:sym typeface="Raleway"/>
              </a:defRPr>
            </a:lvl8pPr>
            <a:lvl9pPr indent="0" lvl="8" marL="0" algn="l">
              <a:spcBef>
                <a:spcPts val="0"/>
              </a:spcBef>
              <a:buNone/>
              <a:defRPr sz="1200">
                <a:solidFill>
                  <a:srgbClr val="888888"/>
                </a:solidFill>
                <a:latin typeface="Raleway"/>
                <a:ea typeface="Raleway"/>
                <a:cs typeface="Raleway"/>
                <a:sym typeface="Raleway"/>
              </a:defRPr>
            </a:lvl9pPr>
          </a:lstStyle>
          <a:p>
            <a:pPr indent="0" lvl="0" marL="0" rtl="0" algn="l">
              <a:spcBef>
                <a:spcPts val="0"/>
              </a:spcBef>
              <a:spcAft>
                <a:spcPts val="0"/>
              </a:spcAft>
              <a:buNone/>
            </a:pPr>
            <a:fld id="{00000000-1234-1234-1234-123412341234}" type="slidenum">
              <a:rPr lang="fi-FI"/>
              <a:t>‹#›</a:t>
            </a:fld>
            <a:endParaRPr/>
          </a:p>
        </p:txBody>
      </p:sp>
      <p:grpSp>
        <p:nvGrpSpPr>
          <p:cNvPr id="56" name="Google Shape;56;p26"/>
          <p:cNvGrpSpPr/>
          <p:nvPr/>
        </p:nvGrpSpPr>
        <p:grpSpPr>
          <a:xfrm>
            <a:off x="8307977" y="190546"/>
            <a:ext cx="3258582" cy="257550"/>
            <a:chOff x="3003199" y="4484554"/>
            <a:chExt cx="7124220" cy="563080"/>
          </a:xfrm>
        </p:grpSpPr>
        <p:sp>
          <p:nvSpPr>
            <p:cNvPr id="57" name="Google Shape;57;p26"/>
            <p:cNvSpPr/>
            <p:nvPr/>
          </p:nvSpPr>
          <p:spPr>
            <a:xfrm>
              <a:off x="3727046" y="4484554"/>
              <a:ext cx="1191064" cy="552039"/>
            </a:xfrm>
            <a:custGeom>
              <a:rect b="b" l="l" r="r" t="t"/>
              <a:pathLst>
                <a:path extrusionOk="0" h="552039" w="1191064">
                  <a:moveTo>
                    <a:pt x="275386" y="0"/>
                  </a:moveTo>
                  <a:lnTo>
                    <a:pt x="275386" y="0"/>
                  </a:lnTo>
                  <a:cubicBezTo>
                    <a:pt x="123625" y="849"/>
                    <a:pt x="0" y="123997"/>
                    <a:pt x="0" y="276020"/>
                  </a:cubicBezTo>
                  <a:cubicBezTo>
                    <a:pt x="0" y="428043"/>
                    <a:pt x="122773" y="551191"/>
                    <a:pt x="275386" y="552040"/>
                  </a:cubicBezTo>
                  <a:lnTo>
                    <a:pt x="275386" y="552040"/>
                  </a:lnTo>
                  <a:lnTo>
                    <a:pt x="1191065" y="552040"/>
                  </a:lnTo>
                  <a:lnTo>
                    <a:pt x="1191065" y="0"/>
                  </a:lnTo>
                  <a:lnTo>
                    <a:pt x="275386" y="0"/>
                  </a:lnTo>
                  <a:close/>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58" name="Google Shape;58;p26"/>
            <p:cNvSpPr/>
            <p:nvPr/>
          </p:nvSpPr>
          <p:spPr>
            <a:xfrm>
              <a:off x="4100479" y="4484554"/>
              <a:ext cx="4441980" cy="552039"/>
            </a:xfrm>
            <a:custGeom>
              <a:rect b="b" l="l" r="r" t="t"/>
              <a:pathLst>
                <a:path extrusionOk="0" h="552039" w="4441980">
                  <a:moveTo>
                    <a:pt x="277091" y="0"/>
                  </a:moveTo>
                  <a:lnTo>
                    <a:pt x="277091" y="0"/>
                  </a:lnTo>
                  <a:cubicBezTo>
                    <a:pt x="124478" y="0"/>
                    <a:pt x="0" y="123147"/>
                    <a:pt x="0" y="276020"/>
                  </a:cubicBezTo>
                  <a:cubicBezTo>
                    <a:pt x="0" y="428043"/>
                    <a:pt x="123625" y="552040"/>
                    <a:pt x="277091" y="552040"/>
                  </a:cubicBezTo>
                  <a:lnTo>
                    <a:pt x="277091" y="552040"/>
                  </a:lnTo>
                  <a:lnTo>
                    <a:pt x="4441980" y="552040"/>
                  </a:lnTo>
                  <a:lnTo>
                    <a:pt x="4441980" y="0"/>
                  </a:lnTo>
                  <a:lnTo>
                    <a:pt x="277091" y="0"/>
                  </a:lnTo>
                  <a:close/>
                </a:path>
              </a:pathLst>
            </a:custGeom>
            <a:solidFill>
              <a:srgbClr val="33598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59" name="Google Shape;59;p26"/>
            <p:cNvSpPr/>
            <p:nvPr/>
          </p:nvSpPr>
          <p:spPr>
            <a:xfrm>
              <a:off x="8255990" y="4485403"/>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0" name="Google Shape;60;p26"/>
            <p:cNvSpPr/>
            <p:nvPr/>
          </p:nvSpPr>
          <p:spPr>
            <a:xfrm>
              <a:off x="8901399" y="4485403"/>
              <a:ext cx="554181" cy="552039"/>
            </a:xfrm>
            <a:custGeom>
              <a:rect b="b" l="l" r="r" t="t"/>
              <a:pathLst>
                <a:path extrusionOk="0" h="552039" w="554181">
                  <a:moveTo>
                    <a:pt x="0" y="276020"/>
                  </a:moveTo>
                  <a:cubicBezTo>
                    <a:pt x="0" y="123997"/>
                    <a:pt x="123625" y="0"/>
                    <a:pt x="277091" y="0"/>
                  </a:cubicBezTo>
                  <a:cubicBezTo>
                    <a:pt x="429704" y="0"/>
                    <a:pt x="554181" y="123147"/>
                    <a:pt x="554181" y="276020"/>
                  </a:cubicBezTo>
                  <a:cubicBezTo>
                    <a:pt x="554181" y="428893"/>
                    <a:pt x="430556"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1" name="Google Shape;61;p26"/>
            <p:cNvSpPr/>
            <p:nvPr/>
          </p:nvSpPr>
          <p:spPr>
            <a:xfrm>
              <a:off x="9573238" y="4485403"/>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2" name="Google Shape;62;p26"/>
            <p:cNvSpPr/>
            <p:nvPr/>
          </p:nvSpPr>
          <p:spPr>
            <a:xfrm>
              <a:off x="3003199" y="4495595"/>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sältö 1" type="twoObj">
  <p:cSld name="TWO_OBJECTS">
    <p:spTree>
      <p:nvGrpSpPr>
        <p:cNvPr id="63" name="Shape 63"/>
        <p:cNvGrpSpPr/>
        <p:nvPr/>
      </p:nvGrpSpPr>
      <p:grpSpPr>
        <a:xfrm>
          <a:off x="0" y="0"/>
          <a:ext cx="0" cy="0"/>
          <a:chOff x="0" y="0"/>
          <a:chExt cx="0" cy="0"/>
        </a:xfrm>
      </p:grpSpPr>
      <p:sp>
        <p:nvSpPr>
          <p:cNvPr id="64" name="Google Shape;64;p27"/>
          <p:cNvSpPr txBox="1"/>
          <p:nvPr>
            <p:ph type="title"/>
          </p:nvPr>
        </p:nvSpPr>
        <p:spPr>
          <a:xfrm>
            <a:off x="559067" y="136525"/>
            <a:ext cx="5181600" cy="1140033"/>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600"/>
              <a:buFont typeface="Raleway"/>
              <a:buNone/>
              <a:defRPr b="1" i="0" sz="3600">
                <a:latin typeface="Raleway"/>
                <a:ea typeface="Raleway"/>
                <a:cs typeface="Raleway"/>
                <a:sym typeface="Ralewa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27"/>
          <p:cNvSpPr txBox="1"/>
          <p:nvPr>
            <p:ph idx="1" type="body"/>
          </p:nvPr>
        </p:nvSpPr>
        <p:spPr>
          <a:xfrm>
            <a:off x="559067" y="1408355"/>
            <a:ext cx="5181600" cy="4768607"/>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sz="2400">
                <a:latin typeface="Raleway"/>
                <a:ea typeface="Raleway"/>
                <a:cs typeface="Raleway"/>
                <a:sym typeface="Raleway"/>
              </a:defRPr>
            </a:lvl1pPr>
            <a:lvl2pPr indent="-381000" lvl="1" marL="9144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2pPr>
            <a:lvl3pPr indent="-381000" lvl="2" marL="13716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3pPr>
            <a:lvl4pPr indent="-381000" lvl="3" marL="18288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4pPr>
            <a:lvl5pPr indent="-381000" lvl="4" marL="22860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6" name="Google Shape;66;p27"/>
          <p:cNvSpPr txBox="1"/>
          <p:nvPr>
            <p:ph idx="2" type="body"/>
          </p:nvPr>
        </p:nvSpPr>
        <p:spPr>
          <a:xfrm>
            <a:off x="6095999" y="1408355"/>
            <a:ext cx="5396565" cy="4768607"/>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sz="2400">
                <a:latin typeface="Raleway"/>
                <a:ea typeface="Raleway"/>
                <a:cs typeface="Raleway"/>
                <a:sym typeface="Raleway"/>
              </a:defRPr>
            </a:lvl1pPr>
            <a:lvl2pPr indent="-381000" lvl="1" marL="9144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2pPr>
            <a:lvl3pPr indent="-381000" lvl="2" marL="13716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3pPr>
            <a:lvl4pPr indent="-381000" lvl="3" marL="18288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4pPr>
            <a:lvl5pPr indent="-381000" lvl="4" marL="22860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27"/>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7"/>
          <p:cNvSpPr txBox="1"/>
          <p:nvPr>
            <p:ph idx="12" type="sldNum"/>
          </p:nvPr>
        </p:nvSpPr>
        <p:spPr>
          <a:xfrm>
            <a:off x="559067"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sz="1200">
                <a:solidFill>
                  <a:srgbClr val="888888"/>
                </a:solidFill>
                <a:latin typeface="Raleway"/>
                <a:ea typeface="Raleway"/>
                <a:cs typeface="Raleway"/>
                <a:sym typeface="Raleway"/>
              </a:defRPr>
            </a:lvl1pPr>
            <a:lvl2pPr indent="0" lvl="1" marL="0" algn="l">
              <a:spcBef>
                <a:spcPts val="0"/>
              </a:spcBef>
              <a:buNone/>
              <a:defRPr sz="1200">
                <a:solidFill>
                  <a:srgbClr val="888888"/>
                </a:solidFill>
                <a:latin typeface="Raleway"/>
                <a:ea typeface="Raleway"/>
                <a:cs typeface="Raleway"/>
                <a:sym typeface="Raleway"/>
              </a:defRPr>
            </a:lvl2pPr>
            <a:lvl3pPr indent="0" lvl="2" marL="0" algn="l">
              <a:spcBef>
                <a:spcPts val="0"/>
              </a:spcBef>
              <a:buNone/>
              <a:defRPr sz="1200">
                <a:solidFill>
                  <a:srgbClr val="888888"/>
                </a:solidFill>
                <a:latin typeface="Raleway"/>
                <a:ea typeface="Raleway"/>
                <a:cs typeface="Raleway"/>
                <a:sym typeface="Raleway"/>
              </a:defRPr>
            </a:lvl3pPr>
            <a:lvl4pPr indent="0" lvl="3" marL="0" algn="l">
              <a:spcBef>
                <a:spcPts val="0"/>
              </a:spcBef>
              <a:buNone/>
              <a:defRPr sz="1200">
                <a:solidFill>
                  <a:srgbClr val="888888"/>
                </a:solidFill>
                <a:latin typeface="Raleway"/>
                <a:ea typeface="Raleway"/>
                <a:cs typeface="Raleway"/>
                <a:sym typeface="Raleway"/>
              </a:defRPr>
            </a:lvl4pPr>
            <a:lvl5pPr indent="0" lvl="4" marL="0" algn="l">
              <a:spcBef>
                <a:spcPts val="0"/>
              </a:spcBef>
              <a:buNone/>
              <a:defRPr sz="1200">
                <a:solidFill>
                  <a:srgbClr val="888888"/>
                </a:solidFill>
                <a:latin typeface="Raleway"/>
                <a:ea typeface="Raleway"/>
                <a:cs typeface="Raleway"/>
                <a:sym typeface="Raleway"/>
              </a:defRPr>
            </a:lvl5pPr>
            <a:lvl6pPr indent="0" lvl="5" marL="0" algn="l">
              <a:spcBef>
                <a:spcPts val="0"/>
              </a:spcBef>
              <a:buNone/>
              <a:defRPr sz="1200">
                <a:solidFill>
                  <a:srgbClr val="888888"/>
                </a:solidFill>
                <a:latin typeface="Raleway"/>
                <a:ea typeface="Raleway"/>
                <a:cs typeface="Raleway"/>
                <a:sym typeface="Raleway"/>
              </a:defRPr>
            </a:lvl6pPr>
            <a:lvl7pPr indent="0" lvl="6" marL="0" algn="l">
              <a:spcBef>
                <a:spcPts val="0"/>
              </a:spcBef>
              <a:buNone/>
              <a:defRPr sz="1200">
                <a:solidFill>
                  <a:srgbClr val="888888"/>
                </a:solidFill>
                <a:latin typeface="Raleway"/>
                <a:ea typeface="Raleway"/>
                <a:cs typeface="Raleway"/>
                <a:sym typeface="Raleway"/>
              </a:defRPr>
            </a:lvl7pPr>
            <a:lvl8pPr indent="0" lvl="7" marL="0" algn="l">
              <a:spcBef>
                <a:spcPts val="0"/>
              </a:spcBef>
              <a:buNone/>
              <a:defRPr sz="1200">
                <a:solidFill>
                  <a:srgbClr val="888888"/>
                </a:solidFill>
                <a:latin typeface="Raleway"/>
                <a:ea typeface="Raleway"/>
                <a:cs typeface="Raleway"/>
                <a:sym typeface="Raleway"/>
              </a:defRPr>
            </a:lvl8pPr>
            <a:lvl9pPr indent="0" lvl="8" marL="0" algn="l">
              <a:spcBef>
                <a:spcPts val="0"/>
              </a:spcBef>
              <a:buNone/>
              <a:defRPr sz="1200">
                <a:solidFill>
                  <a:srgbClr val="888888"/>
                </a:solidFill>
                <a:latin typeface="Raleway"/>
                <a:ea typeface="Raleway"/>
                <a:cs typeface="Raleway"/>
                <a:sym typeface="Raleway"/>
              </a:defRPr>
            </a:lvl9pPr>
          </a:lstStyle>
          <a:p>
            <a:pPr indent="0" lvl="0" marL="0" rtl="0" algn="l">
              <a:spcBef>
                <a:spcPts val="0"/>
              </a:spcBef>
              <a:spcAft>
                <a:spcPts val="0"/>
              </a:spcAft>
              <a:buNone/>
            </a:pPr>
            <a:fld id="{00000000-1234-1234-1234-123412341234}" type="slidenum">
              <a:rPr lang="fi-FI"/>
              <a:t>‹#›</a:t>
            </a:fld>
            <a:endParaRPr/>
          </a:p>
        </p:txBody>
      </p:sp>
      <p:grpSp>
        <p:nvGrpSpPr>
          <p:cNvPr id="70" name="Google Shape;70;p27"/>
          <p:cNvGrpSpPr/>
          <p:nvPr/>
        </p:nvGrpSpPr>
        <p:grpSpPr>
          <a:xfrm>
            <a:off x="6095999" y="216712"/>
            <a:ext cx="7819557" cy="997394"/>
            <a:chOff x="4112060" y="1004862"/>
            <a:chExt cx="4234801" cy="540154"/>
          </a:xfrm>
        </p:grpSpPr>
        <p:sp>
          <p:nvSpPr>
            <p:cNvPr id="71" name="Google Shape;71;p27"/>
            <p:cNvSpPr/>
            <p:nvPr/>
          </p:nvSpPr>
          <p:spPr>
            <a:xfrm>
              <a:off x="4711429" y="1007410"/>
              <a:ext cx="3006223" cy="535054"/>
            </a:xfrm>
            <a:custGeom>
              <a:rect b="b" l="l" r="r" t="t"/>
              <a:pathLst>
                <a:path extrusionOk="0" h="535054" w="3006223">
                  <a:moveTo>
                    <a:pt x="268565" y="0"/>
                  </a:moveTo>
                  <a:lnTo>
                    <a:pt x="268565" y="0"/>
                  </a:lnTo>
                  <a:cubicBezTo>
                    <a:pt x="120215" y="0"/>
                    <a:pt x="0" y="119750"/>
                    <a:pt x="0" y="267527"/>
                  </a:cubicBezTo>
                  <a:cubicBezTo>
                    <a:pt x="0" y="415304"/>
                    <a:pt x="120215" y="535054"/>
                    <a:pt x="268565" y="535054"/>
                  </a:cubicBezTo>
                  <a:lnTo>
                    <a:pt x="268565" y="535054"/>
                  </a:lnTo>
                  <a:lnTo>
                    <a:pt x="3006224" y="535054"/>
                  </a:lnTo>
                  <a:lnTo>
                    <a:pt x="3006224" y="0"/>
                  </a:lnTo>
                  <a:lnTo>
                    <a:pt x="268565" y="0"/>
                  </a:lnTo>
                  <a:close/>
                </a:path>
              </a:pathLst>
            </a:custGeom>
            <a:solidFill>
              <a:srgbClr val="33598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72" name="Google Shape;72;p27"/>
            <p:cNvSpPr/>
            <p:nvPr/>
          </p:nvSpPr>
          <p:spPr>
            <a:xfrm>
              <a:off x="6060222" y="1007410"/>
              <a:ext cx="2286639" cy="535054"/>
            </a:xfrm>
            <a:custGeom>
              <a:rect b="b" l="l" r="r" t="t"/>
              <a:pathLst>
                <a:path extrusionOk="0" h="535054" w="2286639">
                  <a:moveTo>
                    <a:pt x="2017222" y="0"/>
                  </a:moveTo>
                  <a:cubicBezTo>
                    <a:pt x="2017222" y="0"/>
                    <a:pt x="2017222" y="0"/>
                    <a:pt x="2017222" y="0"/>
                  </a:cubicBezTo>
                  <a:lnTo>
                    <a:pt x="2017222" y="0"/>
                  </a:lnTo>
                  <a:lnTo>
                    <a:pt x="268565" y="0"/>
                  </a:lnTo>
                  <a:lnTo>
                    <a:pt x="268565" y="0"/>
                  </a:lnTo>
                  <a:cubicBezTo>
                    <a:pt x="120215" y="0"/>
                    <a:pt x="0" y="119750"/>
                    <a:pt x="0" y="267527"/>
                  </a:cubicBezTo>
                  <a:cubicBezTo>
                    <a:pt x="0" y="415304"/>
                    <a:pt x="120215" y="535054"/>
                    <a:pt x="268565" y="535054"/>
                  </a:cubicBezTo>
                  <a:lnTo>
                    <a:pt x="268565" y="535054"/>
                  </a:lnTo>
                  <a:lnTo>
                    <a:pt x="2017222" y="535054"/>
                  </a:lnTo>
                  <a:lnTo>
                    <a:pt x="2017222" y="535054"/>
                  </a:lnTo>
                  <a:cubicBezTo>
                    <a:pt x="2017222" y="535054"/>
                    <a:pt x="2017222" y="535054"/>
                    <a:pt x="2018075" y="535054"/>
                  </a:cubicBezTo>
                  <a:cubicBezTo>
                    <a:pt x="2166425" y="535054"/>
                    <a:pt x="2286640" y="415304"/>
                    <a:pt x="2286640" y="267527"/>
                  </a:cubicBezTo>
                  <a:cubicBezTo>
                    <a:pt x="2285787" y="119750"/>
                    <a:pt x="2165572" y="0"/>
                    <a:pt x="2017222" y="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73" name="Google Shape;73;p27"/>
            <p:cNvSpPr/>
            <p:nvPr/>
          </p:nvSpPr>
          <p:spPr>
            <a:xfrm>
              <a:off x="4112060" y="1004862"/>
              <a:ext cx="542245" cy="540154"/>
            </a:xfrm>
            <a:custGeom>
              <a:rect b="b" l="l" r="r" t="t"/>
              <a:pathLst>
                <a:path extrusionOk="0" h="540154" w="542245">
                  <a:moveTo>
                    <a:pt x="0" y="270075"/>
                  </a:moveTo>
                  <a:cubicBezTo>
                    <a:pt x="0" y="120599"/>
                    <a:pt x="121068" y="0"/>
                    <a:pt x="271123" y="0"/>
                  </a:cubicBezTo>
                  <a:cubicBezTo>
                    <a:pt x="421178" y="0"/>
                    <a:pt x="542246" y="120599"/>
                    <a:pt x="542246" y="270075"/>
                  </a:cubicBezTo>
                  <a:cubicBezTo>
                    <a:pt x="542246" y="419550"/>
                    <a:pt x="421178" y="540150"/>
                    <a:pt x="271123" y="540150"/>
                  </a:cubicBezTo>
                  <a:cubicBezTo>
                    <a:pt x="121920" y="540999"/>
                    <a:pt x="0" y="419550"/>
                    <a:pt x="0" y="270075"/>
                  </a:cubicBezTo>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sältö 2">
  <p:cSld name="Sisältö 2">
    <p:spTree>
      <p:nvGrpSpPr>
        <p:cNvPr id="74" name="Shape 74"/>
        <p:cNvGrpSpPr/>
        <p:nvPr/>
      </p:nvGrpSpPr>
      <p:grpSpPr>
        <a:xfrm>
          <a:off x="0" y="0"/>
          <a:ext cx="0" cy="0"/>
          <a:chOff x="0" y="0"/>
          <a:chExt cx="0" cy="0"/>
        </a:xfrm>
      </p:grpSpPr>
      <p:sp>
        <p:nvSpPr>
          <p:cNvPr id="75" name="Google Shape;75;p28"/>
          <p:cNvSpPr txBox="1"/>
          <p:nvPr>
            <p:ph type="title"/>
          </p:nvPr>
        </p:nvSpPr>
        <p:spPr>
          <a:xfrm>
            <a:off x="559067" y="190546"/>
            <a:ext cx="3479533" cy="1086012"/>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600"/>
              <a:buFont typeface="Raleway"/>
              <a:buNone/>
              <a:defRPr b="1" i="0" sz="3600">
                <a:latin typeface="Raleway"/>
                <a:ea typeface="Raleway"/>
                <a:cs typeface="Raleway"/>
                <a:sym typeface="Ralewa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8"/>
          <p:cNvSpPr txBox="1"/>
          <p:nvPr>
            <p:ph idx="1" type="body"/>
          </p:nvPr>
        </p:nvSpPr>
        <p:spPr>
          <a:xfrm>
            <a:off x="559067" y="1408355"/>
            <a:ext cx="3479533" cy="4768607"/>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sz="2400">
                <a:latin typeface="Raleway"/>
                <a:ea typeface="Raleway"/>
                <a:cs typeface="Raleway"/>
                <a:sym typeface="Raleway"/>
              </a:defRPr>
            </a:lvl1pPr>
            <a:lvl2pPr indent="-381000" lvl="1" marL="9144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2pPr>
            <a:lvl3pPr indent="-381000" lvl="2" marL="13716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3pPr>
            <a:lvl4pPr indent="-381000" lvl="3" marL="18288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4pPr>
            <a:lvl5pPr indent="-381000" lvl="4" marL="22860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8"/>
          <p:cNvSpPr txBox="1"/>
          <p:nvPr>
            <p:ph idx="2" type="body"/>
          </p:nvPr>
        </p:nvSpPr>
        <p:spPr>
          <a:xfrm>
            <a:off x="4177365" y="827773"/>
            <a:ext cx="7315200" cy="5349189"/>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sz="2400">
                <a:latin typeface="Raleway"/>
                <a:ea typeface="Raleway"/>
                <a:cs typeface="Raleway"/>
                <a:sym typeface="Raleway"/>
              </a:defRPr>
            </a:lvl1pPr>
            <a:lvl2pPr indent="-381000" lvl="1" marL="9144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2pPr>
            <a:lvl3pPr indent="-381000" lvl="2" marL="13716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3pPr>
            <a:lvl4pPr indent="-381000" lvl="3" marL="18288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4pPr>
            <a:lvl5pPr indent="-381000" lvl="4" marL="22860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28"/>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8"/>
          <p:cNvSpPr txBox="1"/>
          <p:nvPr>
            <p:ph idx="12" type="sldNum"/>
          </p:nvPr>
        </p:nvSpPr>
        <p:spPr>
          <a:xfrm>
            <a:off x="559067"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sz="1200">
                <a:solidFill>
                  <a:srgbClr val="888888"/>
                </a:solidFill>
                <a:latin typeface="Raleway"/>
                <a:ea typeface="Raleway"/>
                <a:cs typeface="Raleway"/>
                <a:sym typeface="Raleway"/>
              </a:defRPr>
            </a:lvl1pPr>
            <a:lvl2pPr indent="0" lvl="1" marL="0" algn="l">
              <a:spcBef>
                <a:spcPts val="0"/>
              </a:spcBef>
              <a:buNone/>
              <a:defRPr sz="1200">
                <a:solidFill>
                  <a:srgbClr val="888888"/>
                </a:solidFill>
                <a:latin typeface="Raleway"/>
                <a:ea typeface="Raleway"/>
                <a:cs typeface="Raleway"/>
                <a:sym typeface="Raleway"/>
              </a:defRPr>
            </a:lvl2pPr>
            <a:lvl3pPr indent="0" lvl="2" marL="0" algn="l">
              <a:spcBef>
                <a:spcPts val="0"/>
              </a:spcBef>
              <a:buNone/>
              <a:defRPr sz="1200">
                <a:solidFill>
                  <a:srgbClr val="888888"/>
                </a:solidFill>
                <a:latin typeface="Raleway"/>
                <a:ea typeface="Raleway"/>
                <a:cs typeface="Raleway"/>
                <a:sym typeface="Raleway"/>
              </a:defRPr>
            </a:lvl3pPr>
            <a:lvl4pPr indent="0" lvl="3" marL="0" algn="l">
              <a:spcBef>
                <a:spcPts val="0"/>
              </a:spcBef>
              <a:buNone/>
              <a:defRPr sz="1200">
                <a:solidFill>
                  <a:srgbClr val="888888"/>
                </a:solidFill>
                <a:latin typeface="Raleway"/>
                <a:ea typeface="Raleway"/>
                <a:cs typeface="Raleway"/>
                <a:sym typeface="Raleway"/>
              </a:defRPr>
            </a:lvl4pPr>
            <a:lvl5pPr indent="0" lvl="4" marL="0" algn="l">
              <a:spcBef>
                <a:spcPts val="0"/>
              </a:spcBef>
              <a:buNone/>
              <a:defRPr sz="1200">
                <a:solidFill>
                  <a:srgbClr val="888888"/>
                </a:solidFill>
                <a:latin typeface="Raleway"/>
                <a:ea typeface="Raleway"/>
                <a:cs typeface="Raleway"/>
                <a:sym typeface="Raleway"/>
              </a:defRPr>
            </a:lvl5pPr>
            <a:lvl6pPr indent="0" lvl="5" marL="0" algn="l">
              <a:spcBef>
                <a:spcPts val="0"/>
              </a:spcBef>
              <a:buNone/>
              <a:defRPr sz="1200">
                <a:solidFill>
                  <a:srgbClr val="888888"/>
                </a:solidFill>
                <a:latin typeface="Raleway"/>
                <a:ea typeface="Raleway"/>
                <a:cs typeface="Raleway"/>
                <a:sym typeface="Raleway"/>
              </a:defRPr>
            </a:lvl6pPr>
            <a:lvl7pPr indent="0" lvl="6" marL="0" algn="l">
              <a:spcBef>
                <a:spcPts val="0"/>
              </a:spcBef>
              <a:buNone/>
              <a:defRPr sz="1200">
                <a:solidFill>
                  <a:srgbClr val="888888"/>
                </a:solidFill>
                <a:latin typeface="Raleway"/>
                <a:ea typeface="Raleway"/>
                <a:cs typeface="Raleway"/>
                <a:sym typeface="Raleway"/>
              </a:defRPr>
            </a:lvl7pPr>
            <a:lvl8pPr indent="0" lvl="7" marL="0" algn="l">
              <a:spcBef>
                <a:spcPts val="0"/>
              </a:spcBef>
              <a:buNone/>
              <a:defRPr sz="1200">
                <a:solidFill>
                  <a:srgbClr val="888888"/>
                </a:solidFill>
                <a:latin typeface="Raleway"/>
                <a:ea typeface="Raleway"/>
                <a:cs typeface="Raleway"/>
                <a:sym typeface="Raleway"/>
              </a:defRPr>
            </a:lvl8pPr>
            <a:lvl9pPr indent="0" lvl="8" marL="0" algn="l">
              <a:spcBef>
                <a:spcPts val="0"/>
              </a:spcBef>
              <a:buNone/>
              <a:defRPr sz="1200">
                <a:solidFill>
                  <a:srgbClr val="888888"/>
                </a:solidFill>
                <a:latin typeface="Raleway"/>
                <a:ea typeface="Raleway"/>
                <a:cs typeface="Raleway"/>
                <a:sym typeface="Raleway"/>
              </a:defRPr>
            </a:lvl9pPr>
          </a:lstStyle>
          <a:p>
            <a:pPr indent="0" lvl="0" marL="0" rtl="0" algn="l">
              <a:spcBef>
                <a:spcPts val="0"/>
              </a:spcBef>
              <a:spcAft>
                <a:spcPts val="0"/>
              </a:spcAft>
              <a:buNone/>
            </a:pPr>
            <a:fld id="{00000000-1234-1234-1234-123412341234}" type="slidenum">
              <a:rPr lang="fi-FI"/>
              <a:t>‹#›</a:t>
            </a:fld>
            <a:endParaRPr/>
          </a:p>
        </p:txBody>
      </p:sp>
      <p:grpSp>
        <p:nvGrpSpPr>
          <p:cNvPr id="81" name="Google Shape;81;p28"/>
          <p:cNvGrpSpPr/>
          <p:nvPr/>
        </p:nvGrpSpPr>
        <p:grpSpPr>
          <a:xfrm>
            <a:off x="8307977" y="190546"/>
            <a:ext cx="3258582" cy="257550"/>
            <a:chOff x="3003199" y="4484554"/>
            <a:chExt cx="7124220" cy="563080"/>
          </a:xfrm>
        </p:grpSpPr>
        <p:sp>
          <p:nvSpPr>
            <p:cNvPr id="82" name="Google Shape;82;p28"/>
            <p:cNvSpPr/>
            <p:nvPr/>
          </p:nvSpPr>
          <p:spPr>
            <a:xfrm>
              <a:off x="3727046" y="4484554"/>
              <a:ext cx="1191064" cy="552039"/>
            </a:xfrm>
            <a:custGeom>
              <a:rect b="b" l="l" r="r" t="t"/>
              <a:pathLst>
                <a:path extrusionOk="0" h="552039" w="1191064">
                  <a:moveTo>
                    <a:pt x="275386" y="0"/>
                  </a:moveTo>
                  <a:lnTo>
                    <a:pt x="275386" y="0"/>
                  </a:lnTo>
                  <a:cubicBezTo>
                    <a:pt x="123625" y="849"/>
                    <a:pt x="0" y="123997"/>
                    <a:pt x="0" y="276020"/>
                  </a:cubicBezTo>
                  <a:cubicBezTo>
                    <a:pt x="0" y="428043"/>
                    <a:pt x="122773" y="551191"/>
                    <a:pt x="275386" y="552040"/>
                  </a:cubicBezTo>
                  <a:lnTo>
                    <a:pt x="275386" y="552040"/>
                  </a:lnTo>
                  <a:lnTo>
                    <a:pt x="1191065" y="552040"/>
                  </a:lnTo>
                  <a:lnTo>
                    <a:pt x="1191065" y="0"/>
                  </a:lnTo>
                  <a:lnTo>
                    <a:pt x="275386" y="0"/>
                  </a:lnTo>
                  <a:close/>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83" name="Google Shape;83;p28"/>
            <p:cNvSpPr/>
            <p:nvPr/>
          </p:nvSpPr>
          <p:spPr>
            <a:xfrm>
              <a:off x="4100479" y="4484554"/>
              <a:ext cx="4441980" cy="552039"/>
            </a:xfrm>
            <a:custGeom>
              <a:rect b="b" l="l" r="r" t="t"/>
              <a:pathLst>
                <a:path extrusionOk="0" h="552039" w="4441980">
                  <a:moveTo>
                    <a:pt x="277091" y="0"/>
                  </a:moveTo>
                  <a:lnTo>
                    <a:pt x="277091" y="0"/>
                  </a:lnTo>
                  <a:cubicBezTo>
                    <a:pt x="124478" y="0"/>
                    <a:pt x="0" y="123147"/>
                    <a:pt x="0" y="276020"/>
                  </a:cubicBezTo>
                  <a:cubicBezTo>
                    <a:pt x="0" y="428043"/>
                    <a:pt x="123625" y="552040"/>
                    <a:pt x="277091" y="552040"/>
                  </a:cubicBezTo>
                  <a:lnTo>
                    <a:pt x="277091" y="552040"/>
                  </a:lnTo>
                  <a:lnTo>
                    <a:pt x="4441980" y="552040"/>
                  </a:lnTo>
                  <a:lnTo>
                    <a:pt x="4441980" y="0"/>
                  </a:lnTo>
                  <a:lnTo>
                    <a:pt x="277091" y="0"/>
                  </a:lnTo>
                  <a:close/>
                </a:path>
              </a:pathLst>
            </a:custGeom>
            <a:solidFill>
              <a:srgbClr val="33598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84" name="Google Shape;84;p28"/>
            <p:cNvSpPr/>
            <p:nvPr/>
          </p:nvSpPr>
          <p:spPr>
            <a:xfrm>
              <a:off x="8255990" y="4485403"/>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85" name="Google Shape;85;p28"/>
            <p:cNvSpPr/>
            <p:nvPr/>
          </p:nvSpPr>
          <p:spPr>
            <a:xfrm>
              <a:off x="8901399" y="4485403"/>
              <a:ext cx="554181" cy="552039"/>
            </a:xfrm>
            <a:custGeom>
              <a:rect b="b" l="l" r="r" t="t"/>
              <a:pathLst>
                <a:path extrusionOk="0" h="552039" w="554181">
                  <a:moveTo>
                    <a:pt x="0" y="276020"/>
                  </a:moveTo>
                  <a:cubicBezTo>
                    <a:pt x="0" y="123997"/>
                    <a:pt x="123625" y="0"/>
                    <a:pt x="277091" y="0"/>
                  </a:cubicBezTo>
                  <a:cubicBezTo>
                    <a:pt x="429704" y="0"/>
                    <a:pt x="554181" y="123147"/>
                    <a:pt x="554181" y="276020"/>
                  </a:cubicBezTo>
                  <a:cubicBezTo>
                    <a:pt x="554181" y="428893"/>
                    <a:pt x="430556"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86" name="Google Shape;86;p28"/>
            <p:cNvSpPr/>
            <p:nvPr/>
          </p:nvSpPr>
          <p:spPr>
            <a:xfrm>
              <a:off x="9573238" y="4485403"/>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87" name="Google Shape;87;p28"/>
            <p:cNvSpPr/>
            <p:nvPr/>
          </p:nvSpPr>
          <p:spPr>
            <a:xfrm>
              <a:off x="3003199" y="4495595"/>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iitos 1">
  <p:cSld name="Kiitos 1">
    <p:spTree>
      <p:nvGrpSpPr>
        <p:cNvPr id="88" name="Shape 88"/>
        <p:cNvGrpSpPr/>
        <p:nvPr/>
      </p:nvGrpSpPr>
      <p:grpSpPr>
        <a:xfrm>
          <a:off x="0" y="0"/>
          <a:ext cx="0" cy="0"/>
          <a:chOff x="0" y="0"/>
          <a:chExt cx="0" cy="0"/>
        </a:xfrm>
      </p:grpSpPr>
      <p:sp>
        <p:nvSpPr>
          <p:cNvPr id="89" name="Google Shape;89;p29"/>
          <p:cNvSpPr txBox="1"/>
          <p:nvPr>
            <p:ph type="title"/>
          </p:nvPr>
        </p:nvSpPr>
        <p:spPr>
          <a:xfrm>
            <a:off x="831850" y="1690489"/>
            <a:ext cx="10515600" cy="171926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200"/>
              <a:buFont typeface="Raleway"/>
              <a:buNone/>
              <a:defRPr b="1" i="0" sz="4200">
                <a:latin typeface="Raleway"/>
                <a:ea typeface="Raleway"/>
                <a:cs typeface="Raleway"/>
                <a:sym typeface="Ralewa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29"/>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9"/>
          <p:cNvSpPr txBox="1"/>
          <p:nvPr>
            <p:ph idx="12" type="sldNum"/>
          </p:nvPr>
        </p:nvSpPr>
        <p:spPr>
          <a:xfrm>
            <a:off x="843814"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i-FI"/>
              <a:t>‹#›</a:t>
            </a:fld>
            <a:endParaRPr/>
          </a:p>
        </p:txBody>
      </p:sp>
      <p:pic>
        <p:nvPicPr>
          <p:cNvPr id="93" name="Google Shape;93;p29"/>
          <p:cNvPicPr preferRelativeResize="0"/>
          <p:nvPr/>
        </p:nvPicPr>
        <p:blipFill rotWithShape="1">
          <a:blip r:embed="rId2">
            <a:alphaModFix/>
          </a:blip>
          <a:srcRect b="0" l="0" r="0" t="0"/>
          <a:stretch/>
        </p:blipFill>
        <p:spPr>
          <a:xfrm>
            <a:off x="9285218" y="0"/>
            <a:ext cx="2924588" cy="1156389"/>
          </a:xfrm>
          <a:prstGeom prst="rect">
            <a:avLst/>
          </a:prstGeom>
          <a:noFill/>
          <a:ln>
            <a:noFill/>
          </a:ln>
        </p:spPr>
      </p:pic>
      <p:grpSp>
        <p:nvGrpSpPr>
          <p:cNvPr id="94" name="Google Shape;94;p29"/>
          <p:cNvGrpSpPr/>
          <p:nvPr/>
        </p:nvGrpSpPr>
        <p:grpSpPr>
          <a:xfrm>
            <a:off x="469804" y="4102988"/>
            <a:ext cx="20727253" cy="1638229"/>
            <a:chOff x="3003199" y="4484554"/>
            <a:chExt cx="7124220" cy="563080"/>
          </a:xfrm>
        </p:grpSpPr>
        <p:sp>
          <p:nvSpPr>
            <p:cNvPr id="95" name="Google Shape;95;p29"/>
            <p:cNvSpPr/>
            <p:nvPr/>
          </p:nvSpPr>
          <p:spPr>
            <a:xfrm>
              <a:off x="3727046" y="4484554"/>
              <a:ext cx="1191064" cy="552039"/>
            </a:xfrm>
            <a:custGeom>
              <a:rect b="b" l="l" r="r" t="t"/>
              <a:pathLst>
                <a:path extrusionOk="0" h="552039" w="1191064">
                  <a:moveTo>
                    <a:pt x="275386" y="0"/>
                  </a:moveTo>
                  <a:lnTo>
                    <a:pt x="275386" y="0"/>
                  </a:lnTo>
                  <a:cubicBezTo>
                    <a:pt x="123625" y="849"/>
                    <a:pt x="0" y="123997"/>
                    <a:pt x="0" y="276020"/>
                  </a:cubicBezTo>
                  <a:cubicBezTo>
                    <a:pt x="0" y="428043"/>
                    <a:pt x="122773" y="551191"/>
                    <a:pt x="275386" y="552040"/>
                  </a:cubicBezTo>
                  <a:lnTo>
                    <a:pt x="275386" y="552040"/>
                  </a:lnTo>
                  <a:lnTo>
                    <a:pt x="1191065" y="552040"/>
                  </a:lnTo>
                  <a:lnTo>
                    <a:pt x="1191065" y="0"/>
                  </a:lnTo>
                  <a:lnTo>
                    <a:pt x="275386" y="0"/>
                  </a:lnTo>
                  <a:close/>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6" name="Google Shape;96;p29"/>
            <p:cNvSpPr/>
            <p:nvPr/>
          </p:nvSpPr>
          <p:spPr>
            <a:xfrm>
              <a:off x="4100479" y="4484554"/>
              <a:ext cx="4441980" cy="552039"/>
            </a:xfrm>
            <a:custGeom>
              <a:rect b="b" l="l" r="r" t="t"/>
              <a:pathLst>
                <a:path extrusionOk="0" h="552039" w="4441980">
                  <a:moveTo>
                    <a:pt x="277091" y="0"/>
                  </a:moveTo>
                  <a:lnTo>
                    <a:pt x="277091" y="0"/>
                  </a:lnTo>
                  <a:cubicBezTo>
                    <a:pt x="124478" y="0"/>
                    <a:pt x="0" y="123147"/>
                    <a:pt x="0" y="276020"/>
                  </a:cubicBezTo>
                  <a:cubicBezTo>
                    <a:pt x="0" y="428043"/>
                    <a:pt x="123625" y="552040"/>
                    <a:pt x="277091" y="552040"/>
                  </a:cubicBezTo>
                  <a:lnTo>
                    <a:pt x="277091" y="552040"/>
                  </a:lnTo>
                  <a:lnTo>
                    <a:pt x="4441980" y="552040"/>
                  </a:lnTo>
                  <a:lnTo>
                    <a:pt x="4441980" y="0"/>
                  </a:lnTo>
                  <a:lnTo>
                    <a:pt x="277091" y="0"/>
                  </a:lnTo>
                  <a:close/>
                </a:path>
              </a:pathLst>
            </a:custGeom>
            <a:solidFill>
              <a:srgbClr val="33598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7" name="Google Shape;97;p29"/>
            <p:cNvSpPr/>
            <p:nvPr/>
          </p:nvSpPr>
          <p:spPr>
            <a:xfrm>
              <a:off x="8255990" y="4485403"/>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8" name="Google Shape;98;p29"/>
            <p:cNvSpPr/>
            <p:nvPr/>
          </p:nvSpPr>
          <p:spPr>
            <a:xfrm>
              <a:off x="8901399" y="4485403"/>
              <a:ext cx="554181" cy="552039"/>
            </a:xfrm>
            <a:custGeom>
              <a:rect b="b" l="l" r="r" t="t"/>
              <a:pathLst>
                <a:path extrusionOk="0" h="552039" w="554181">
                  <a:moveTo>
                    <a:pt x="0" y="276020"/>
                  </a:moveTo>
                  <a:cubicBezTo>
                    <a:pt x="0" y="123997"/>
                    <a:pt x="123625" y="0"/>
                    <a:pt x="277091" y="0"/>
                  </a:cubicBezTo>
                  <a:cubicBezTo>
                    <a:pt x="429704" y="0"/>
                    <a:pt x="554181" y="123147"/>
                    <a:pt x="554181" y="276020"/>
                  </a:cubicBezTo>
                  <a:cubicBezTo>
                    <a:pt x="554181" y="428893"/>
                    <a:pt x="430556"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9" name="Google Shape;99;p29"/>
            <p:cNvSpPr/>
            <p:nvPr/>
          </p:nvSpPr>
          <p:spPr>
            <a:xfrm>
              <a:off x="9573238" y="4485403"/>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0" name="Google Shape;100;p29"/>
            <p:cNvSpPr/>
            <p:nvPr/>
          </p:nvSpPr>
          <p:spPr>
            <a:xfrm>
              <a:off x="3003199" y="4495595"/>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sältö 3">
  <p:cSld name="Sisältö 3">
    <p:spTree>
      <p:nvGrpSpPr>
        <p:cNvPr id="101" name="Shape 101"/>
        <p:cNvGrpSpPr/>
        <p:nvPr/>
      </p:nvGrpSpPr>
      <p:grpSpPr>
        <a:xfrm>
          <a:off x="0" y="0"/>
          <a:ext cx="0" cy="0"/>
          <a:chOff x="0" y="0"/>
          <a:chExt cx="0" cy="0"/>
        </a:xfrm>
      </p:grpSpPr>
      <p:grpSp>
        <p:nvGrpSpPr>
          <p:cNvPr id="102" name="Google Shape;102;p30"/>
          <p:cNvGrpSpPr/>
          <p:nvPr/>
        </p:nvGrpSpPr>
        <p:grpSpPr>
          <a:xfrm>
            <a:off x="469804" y="-18381"/>
            <a:ext cx="20727253" cy="1638229"/>
            <a:chOff x="3003199" y="4484554"/>
            <a:chExt cx="7124220" cy="563080"/>
          </a:xfrm>
        </p:grpSpPr>
        <p:sp>
          <p:nvSpPr>
            <p:cNvPr id="103" name="Google Shape;103;p30"/>
            <p:cNvSpPr/>
            <p:nvPr/>
          </p:nvSpPr>
          <p:spPr>
            <a:xfrm>
              <a:off x="3727046" y="4484554"/>
              <a:ext cx="1191064" cy="552039"/>
            </a:xfrm>
            <a:custGeom>
              <a:rect b="b" l="l" r="r" t="t"/>
              <a:pathLst>
                <a:path extrusionOk="0" h="552039" w="1191064">
                  <a:moveTo>
                    <a:pt x="275386" y="0"/>
                  </a:moveTo>
                  <a:lnTo>
                    <a:pt x="275386" y="0"/>
                  </a:lnTo>
                  <a:cubicBezTo>
                    <a:pt x="123625" y="849"/>
                    <a:pt x="0" y="123997"/>
                    <a:pt x="0" y="276020"/>
                  </a:cubicBezTo>
                  <a:cubicBezTo>
                    <a:pt x="0" y="428043"/>
                    <a:pt x="122773" y="551191"/>
                    <a:pt x="275386" y="552040"/>
                  </a:cubicBezTo>
                  <a:lnTo>
                    <a:pt x="275386" y="552040"/>
                  </a:lnTo>
                  <a:lnTo>
                    <a:pt x="1191065" y="552040"/>
                  </a:lnTo>
                  <a:lnTo>
                    <a:pt x="1191065" y="0"/>
                  </a:lnTo>
                  <a:lnTo>
                    <a:pt x="275386" y="0"/>
                  </a:lnTo>
                  <a:close/>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4" name="Google Shape;104;p30"/>
            <p:cNvSpPr/>
            <p:nvPr/>
          </p:nvSpPr>
          <p:spPr>
            <a:xfrm>
              <a:off x="4100479" y="4484554"/>
              <a:ext cx="4441980" cy="552039"/>
            </a:xfrm>
            <a:custGeom>
              <a:rect b="b" l="l" r="r" t="t"/>
              <a:pathLst>
                <a:path extrusionOk="0" h="552039" w="4441980">
                  <a:moveTo>
                    <a:pt x="277091" y="0"/>
                  </a:moveTo>
                  <a:lnTo>
                    <a:pt x="277091" y="0"/>
                  </a:lnTo>
                  <a:cubicBezTo>
                    <a:pt x="124478" y="0"/>
                    <a:pt x="0" y="123147"/>
                    <a:pt x="0" y="276020"/>
                  </a:cubicBezTo>
                  <a:cubicBezTo>
                    <a:pt x="0" y="428043"/>
                    <a:pt x="123625" y="552040"/>
                    <a:pt x="277091" y="552040"/>
                  </a:cubicBezTo>
                  <a:lnTo>
                    <a:pt x="277091" y="552040"/>
                  </a:lnTo>
                  <a:lnTo>
                    <a:pt x="4441980" y="552040"/>
                  </a:lnTo>
                  <a:lnTo>
                    <a:pt x="4441980" y="0"/>
                  </a:lnTo>
                  <a:lnTo>
                    <a:pt x="277091" y="0"/>
                  </a:lnTo>
                  <a:close/>
                </a:path>
              </a:pathLst>
            </a:custGeom>
            <a:solidFill>
              <a:srgbClr val="33598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5" name="Google Shape;105;p30"/>
            <p:cNvSpPr/>
            <p:nvPr/>
          </p:nvSpPr>
          <p:spPr>
            <a:xfrm>
              <a:off x="8255990" y="4485403"/>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6" name="Google Shape;106;p30"/>
            <p:cNvSpPr/>
            <p:nvPr/>
          </p:nvSpPr>
          <p:spPr>
            <a:xfrm>
              <a:off x="8901399" y="4485403"/>
              <a:ext cx="554181" cy="552039"/>
            </a:xfrm>
            <a:custGeom>
              <a:rect b="b" l="l" r="r" t="t"/>
              <a:pathLst>
                <a:path extrusionOk="0" h="552039" w="554181">
                  <a:moveTo>
                    <a:pt x="0" y="276020"/>
                  </a:moveTo>
                  <a:cubicBezTo>
                    <a:pt x="0" y="123997"/>
                    <a:pt x="123625" y="0"/>
                    <a:pt x="277091" y="0"/>
                  </a:cubicBezTo>
                  <a:cubicBezTo>
                    <a:pt x="429704" y="0"/>
                    <a:pt x="554181" y="123147"/>
                    <a:pt x="554181" y="276020"/>
                  </a:cubicBezTo>
                  <a:cubicBezTo>
                    <a:pt x="554181" y="428893"/>
                    <a:pt x="430556"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7" name="Google Shape;107;p30"/>
            <p:cNvSpPr/>
            <p:nvPr/>
          </p:nvSpPr>
          <p:spPr>
            <a:xfrm>
              <a:off x="9573238" y="4485403"/>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8" name="Google Shape;108;p30"/>
            <p:cNvSpPr/>
            <p:nvPr/>
          </p:nvSpPr>
          <p:spPr>
            <a:xfrm>
              <a:off x="3003199" y="4495595"/>
              <a:ext cx="554181" cy="552039"/>
            </a:xfrm>
            <a:custGeom>
              <a:rect b="b" l="l" r="r" t="t"/>
              <a:pathLst>
                <a:path extrusionOk="0" h="552039" w="554181">
                  <a:moveTo>
                    <a:pt x="0" y="276020"/>
                  </a:moveTo>
                  <a:cubicBezTo>
                    <a:pt x="0" y="123997"/>
                    <a:pt x="123625" y="0"/>
                    <a:pt x="277091" y="0"/>
                  </a:cubicBezTo>
                  <a:cubicBezTo>
                    <a:pt x="429704" y="0"/>
                    <a:pt x="554182" y="123147"/>
                    <a:pt x="554182" y="276020"/>
                  </a:cubicBezTo>
                  <a:cubicBezTo>
                    <a:pt x="554182" y="428893"/>
                    <a:pt x="430557" y="552040"/>
                    <a:pt x="277091" y="552040"/>
                  </a:cubicBezTo>
                  <a:cubicBezTo>
                    <a:pt x="123625" y="551191"/>
                    <a:pt x="0" y="428043"/>
                    <a:pt x="0" y="276020"/>
                  </a:cubicBezTo>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109" name="Google Shape;109;p30"/>
          <p:cNvSpPr txBox="1"/>
          <p:nvPr>
            <p:ph type="title"/>
          </p:nvPr>
        </p:nvSpPr>
        <p:spPr>
          <a:xfrm>
            <a:off x="559067" y="1838425"/>
            <a:ext cx="10515600" cy="70920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600"/>
              <a:buFont typeface="Raleway"/>
              <a:buNone/>
              <a:defRPr b="1" i="0" sz="3600">
                <a:latin typeface="Raleway"/>
                <a:ea typeface="Raleway"/>
                <a:cs typeface="Raleway"/>
                <a:sym typeface="Ralewa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30"/>
          <p:cNvSpPr txBox="1"/>
          <p:nvPr>
            <p:ph idx="1" type="body"/>
          </p:nvPr>
        </p:nvSpPr>
        <p:spPr>
          <a:xfrm>
            <a:off x="559067" y="2637321"/>
            <a:ext cx="5181600" cy="3539641"/>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sz="2400">
                <a:latin typeface="Raleway"/>
                <a:ea typeface="Raleway"/>
                <a:cs typeface="Raleway"/>
                <a:sym typeface="Raleway"/>
              </a:defRPr>
            </a:lvl1pPr>
            <a:lvl2pPr indent="-381000" lvl="1" marL="9144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2pPr>
            <a:lvl3pPr indent="-381000" lvl="2" marL="13716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3pPr>
            <a:lvl4pPr indent="-381000" lvl="3" marL="18288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4pPr>
            <a:lvl5pPr indent="-381000" lvl="4" marL="22860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1" name="Google Shape;111;p30"/>
          <p:cNvSpPr txBox="1"/>
          <p:nvPr>
            <p:ph idx="2" type="body"/>
          </p:nvPr>
        </p:nvSpPr>
        <p:spPr>
          <a:xfrm>
            <a:off x="5893067" y="2637321"/>
            <a:ext cx="5181600" cy="3539641"/>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sz="2400">
                <a:latin typeface="Raleway"/>
                <a:ea typeface="Raleway"/>
                <a:cs typeface="Raleway"/>
                <a:sym typeface="Raleway"/>
              </a:defRPr>
            </a:lvl1pPr>
            <a:lvl2pPr indent="-381000" lvl="1" marL="9144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2pPr>
            <a:lvl3pPr indent="-381000" lvl="2" marL="13716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3pPr>
            <a:lvl4pPr indent="-381000" lvl="3" marL="18288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4pPr>
            <a:lvl5pPr indent="-381000" lvl="4" marL="2286000" algn="l">
              <a:lnSpc>
                <a:spcPct val="90000"/>
              </a:lnSpc>
              <a:spcBef>
                <a:spcPts val="500"/>
              </a:spcBef>
              <a:spcAft>
                <a:spcPts val="0"/>
              </a:spcAft>
              <a:buClr>
                <a:schemeClr val="dk1"/>
              </a:buClr>
              <a:buSzPts val="2400"/>
              <a:buFont typeface="Arial"/>
              <a:buChar char="•"/>
              <a:defRPr sz="2400">
                <a:latin typeface="Raleway"/>
                <a:ea typeface="Raleway"/>
                <a:cs typeface="Raleway"/>
                <a:sym typeface="Raleway"/>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30"/>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30"/>
          <p:cNvSpPr txBox="1"/>
          <p:nvPr>
            <p:ph idx="12" type="sldNum"/>
          </p:nvPr>
        </p:nvSpPr>
        <p:spPr>
          <a:xfrm>
            <a:off x="559067"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sz="1200">
                <a:solidFill>
                  <a:srgbClr val="888888"/>
                </a:solidFill>
                <a:latin typeface="Raleway"/>
                <a:ea typeface="Raleway"/>
                <a:cs typeface="Raleway"/>
                <a:sym typeface="Raleway"/>
              </a:defRPr>
            </a:lvl1pPr>
            <a:lvl2pPr indent="0" lvl="1" marL="0" algn="l">
              <a:spcBef>
                <a:spcPts val="0"/>
              </a:spcBef>
              <a:buNone/>
              <a:defRPr sz="1200">
                <a:solidFill>
                  <a:srgbClr val="888888"/>
                </a:solidFill>
                <a:latin typeface="Raleway"/>
                <a:ea typeface="Raleway"/>
                <a:cs typeface="Raleway"/>
                <a:sym typeface="Raleway"/>
              </a:defRPr>
            </a:lvl2pPr>
            <a:lvl3pPr indent="0" lvl="2" marL="0" algn="l">
              <a:spcBef>
                <a:spcPts val="0"/>
              </a:spcBef>
              <a:buNone/>
              <a:defRPr sz="1200">
                <a:solidFill>
                  <a:srgbClr val="888888"/>
                </a:solidFill>
                <a:latin typeface="Raleway"/>
                <a:ea typeface="Raleway"/>
                <a:cs typeface="Raleway"/>
                <a:sym typeface="Raleway"/>
              </a:defRPr>
            </a:lvl3pPr>
            <a:lvl4pPr indent="0" lvl="3" marL="0" algn="l">
              <a:spcBef>
                <a:spcPts val="0"/>
              </a:spcBef>
              <a:buNone/>
              <a:defRPr sz="1200">
                <a:solidFill>
                  <a:srgbClr val="888888"/>
                </a:solidFill>
                <a:latin typeface="Raleway"/>
                <a:ea typeface="Raleway"/>
                <a:cs typeface="Raleway"/>
                <a:sym typeface="Raleway"/>
              </a:defRPr>
            </a:lvl4pPr>
            <a:lvl5pPr indent="0" lvl="4" marL="0" algn="l">
              <a:spcBef>
                <a:spcPts val="0"/>
              </a:spcBef>
              <a:buNone/>
              <a:defRPr sz="1200">
                <a:solidFill>
                  <a:srgbClr val="888888"/>
                </a:solidFill>
                <a:latin typeface="Raleway"/>
                <a:ea typeface="Raleway"/>
                <a:cs typeface="Raleway"/>
                <a:sym typeface="Raleway"/>
              </a:defRPr>
            </a:lvl5pPr>
            <a:lvl6pPr indent="0" lvl="5" marL="0" algn="l">
              <a:spcBef>
                <a:spcPts val="0"/>
              </a:spcBef>
              <a:buNone/>
              <a:defRPr sz="1200">
                <a:solidFill>
                  <a:srgbClr val="888888"/>
                </a:solidFill>
                <a:latin typeface="Raleway"/>
                <a:ea typeface="Raleway"/>
                <a:cs typeface="Raleway"/>
                <a:sym typeface="Raleway"/>
              </a:defRPr>
            </a:lvl6pPr>
            <a:lvl7pPr indent="0" lvl="6" marL="0" algn="l">
              <a:spcBef>
                <a:spcPts val="0"/>
              </a:spcBef>
              <a:buNone/>
              <a:defRPr sz="1200">
                <a:solidFill>
                  <a:srgbClr val="888888"/>
                </a:solidFill>
                <a:latin typeface="Raleway"/>
                <a:ea typeface="Raleway"/>
                <a:cs typeface="Raleway"/>
                <a:sym typeface="Raleway"/>
              </a:defRPr>
            </a:lvl7pPr>
            <a:lvl8pPr indent="0" lvl="7" marL="0" algn="l">
              <a:spcBef>
                <a:spcPts val="0"/>
              </a:spcBef>
              <a:buNone/>
              <a:defRPr sz="1200">
                <a:solidFill>
                  <a:srgbClr val="888888"/>
                </a:solidFill>
                <a:latin typeface="Raleway"/>
                <a:ea typeface="Raleway"/>
                <a:cs typeface="Raleway"/>
                <a:sym typeface="Raleway"/>
              </a:defRPr>
            </a:lvl8pPr>
            <a:lvl9pPr indent="0" lvl="8" marL="0" algn="l">
              <a:spcBef>
                <a:spcPts val="0"/>
              </a:spcBef>
              <a:buNone/>
              <a:defRPr sz="1200">
                <a:solidFill>
                  <a:srgbClr val="888888"/>
                </a:solidFill>
                <a:latin typeface="Raleway"/>
                <a:ea typeface="Raleway"/>
                <a:cs typeface="Raleway"/>
                <a:sym typeface="Raleway"/>
              </a:defRPr>
            </a:lvl9pPr>
          </a:lstStyle>
          <a:p>
            <a:pPr indent="0" lvl="0" marL="0" rtl="0" algn="l">
              <a:spcBef>
                <a:spcPts val="0"/>
              </a:spcBef>
              <a:spcAft>
                <a:spcPts val="0"/>
              </a:spcAft>
              <a:buNone/>
            </a:pPr>
            <a:fld id="{00000000-1234-1234-1234-123412341234}" type="slidenum">
              <a:rPr lang="fi-FI"/>
              <a:t>‹#›</a:t>
            </a:fld>
            <a:endParaRPr/>
          </a:p>
        </p:txBody>
      </p:sp>
      <p:pic>
        <p:nvPicPr>
          <p:cNvPr id="115" name="Google Shape;115;p30"/>
          <p:cNvPicPr preferRelativeResize="0"/>
          <p:nvPr/>
        </p:nvPicPr>
        <p:blipFill rotWithShape="1">
          <a:blip r:embed="rId2">
            <a:alphaModFix/>
          </a:blip>
          <a:srcRect b="0" l="0" r="0" t="0"/>
          <a:stretch/>
        </p:blipFill>
        <p:spPr>
          <a:xfrm>
            <a:off x="9251793" y="46934"/>
            <a:ext cx="2971075" cy="117477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iitos 1a">
  <p:cSld name="Kiitos 1a">
    <p:spTree>
      <p:nvGrpSpPr>
        <p:cNvPr id="116" name="Shape 116"/>
        <p:cNvGrpSpPr/>
        <p:nvPr/>
      </p:nvGrpSpPr>
      <p:grpSpPr>
        <a:xfrm>
          <a:off x="0" y="0"/>
          <a:ext cx="0" cy="0"/>
          <a:chOff x="0" y="0"/>
          <a:chExt cx="0" cy="0"/>
        </a:xfrm>
      </p:grpSpPr>
      <p:sp>
        <p:nvSpPr>
          <p:cNvPr id="117" name="Google Shape;117;p31"/>
          <p:cNvSpPr txBox="1"/>
          <p:nvPr>
            <p:ph idx="1" type="subTitle"/>
          </p:nvPr>
        </p:nvSpPr>
        <p:spPr>
          <a:xfrm>
            <a:off x="1154006" y="4735115"/>
            <a:ext cx="4377971" cy="123830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b="1" i="0" sz="2400">
                <a:latin typeface="Raleway"/>
                <a:ea typeface="Raleway"/>
                <a:cs typeface="Raleway"/>
                <a:sym typeface="Raleway"/>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18" name="Google Shape;118;p31"/>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Raleway"/>
                <a:ea typeface="Raleway"/>
                <a:cs typeface="Raleway"/>
                <a:sym typeface="Raleway"/>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31"/>
          <p:cNvSpPr txBox="1"/>
          <p:nvPr>
            <p:ph idx="12" type="sldNum"/>
          </p:nvPr>
        </p:nvSpPr>
        <p:spPr>
          <a:xfrm>
            <a:off x="843814" y="6356350"/>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sz="1200">
                <a:solidFill>
                  <a:srgbClr val="888888"/>
                </a:solidFill>
                <a:latin typeface="Raleway"/>
                <a:ea typeface="Raleway"/>
                <a:cs typeface="Raleway"/>
                <a:sym typeface="Raleway"/>
              </a:defRPr>
            </a:lvl1pPr>
            <a:lvl2pPr indent="0" lvl="1" marL="0" algn="l">
              <a:spcBef>
                <a:spcPts val="0"/>
              </a:spcBef>
              <a:buNone/>
              <a:defRPr sz="1200">
                <a:solidFill>
                  <a:srgbClr val="888888"/>
                </a:solidFill>
                <a:latin typeface="Raleway"/>
                <a:ea typeface="Raleway"/>
                <a:cs typeface="Raleway"/>
                <a:sym typeface="Raleway"/>
              </a:defRPr>
            </a:lvl2pPr>
            <a:lvl3pPr indent="0" lvl="2" marL="0" algn="l">
              <a:spcBef>
                <a:spcPts val="0"/>
              </a:spcBef>
              <a:buNone/>
              <a:defRPr sz="1200">
                <a:solidFill>
                  <a:srgbClr val="888888"/>
                </a:solidFill>
                <a:latin typeface="Raleway"/>
                <a:ea typeface="Raleway"/>
                <a:cs typeface="Raleway"/>
                <a:sym typeface="Raleway"/>
              </a:defRPr>
            </a:lvl3pPr>
            <a:lvl4pPr indent="0" lvl="3" marL="0" algn="l">
              <a:spcBef>
                <a:spcPts val="0"/>
              </a:spcBef>
              <a:buNone/>
              <a:defRPr sz="1200">
                <a:solidFill>
                  <a:srgbClr val="888888"/>
                </a:solidFill>
                <a:latin typeface="Raleway"/>
                <a:ea typeface="Raleway"/>
                <a:cs typeface="Raleway"/>
                <a:sym typeface="Raleway"/>
              </a:defRPr>
            </a:lvl4pPr>
            <a:lvl5pPr indent="0" lvl="4" marL="0" algn="l">
              <a:spcBef>
                <a:spcPts val="0"/>
              </a:spcBef>
              <a:buNone/>
              <a:defRPr sz="1200">
                <a:solidFill>
                  <a:srgbClr val="888888"/>
                </a:solidFill>
                <a:latin typeface="Raleway"/>
                <a:ea typeface="Raleway"/>
                <a:cs typeface="Raleway"/>
                <a:sym typeface="Raleway"/>
              </a:defRPr>
            </a:lvl5pPr>
            <a:lvl6pPr indent="0" lvl="5" marL="0" algn="l">
              <a:spcBef>
                <a:spcPts val="0"/>
              </a:spcBef>
              <a:buNone/>
              <a:defRPr sz="1200">
                <a:solidFill>
                  <a:srgbClr val="888888"/>
                </a:solidFill>
                <a:latin typeface="Raleway"/>
                <a:ea typeface="Raleway"/>
                <a:cs typeface="Raleway"/>
                <a:sym typeface="Raleway"/>
              </a:defRPr>
            </a:lvl6pPr>
            <a:lvl7pPr indent="0" lvl="6" marL="0" algn="l">
              <a:spcBef>
                <a:spcPts val="0"/>
              </a:spcBef>
              <a:buNone/>
              <a:defRPr sz="1200">
                <a:solidFill>
                  <a:srgbClr val="888888"/>
                </a:solidFill>
                <a:latin typeface="Raleway"/>
                <a:ea typeface="Raleway"/>
                <a:cs typeface="Raleway"/>
                <a:sym typeface="Raleway"/>
              </a:defRPr>
            </a:lvl7pPr>
            <a:lvl8pPr indent="0" lvl="7" marL="0" algn="l">
              <a:spcBef>
                <a:spcPts val="0"/>
              </a:spcBef>
              <a:buNone/>
              <a:defRPr sz="1200">
                <a:solidFill>
                  <a:srgbClr val="888888"/>
                </a:solidFill>
                <a:latin typeface="Raleway"/>
                <a:ea typeface="Raleway"/>
                <a:cs typeface="Raleway"/>
                <a:sym typeface="Raleway"/>
              </a:defRPr>
            </a:lvl8pPr>
            <a:lvl9pPr indent="0" lvl="8" marL="0" algn="l">
              <a:spcBef>
                <a:spcPts val="0"/>
              </a:spcBef>
              <a:buNone/>
              <a:defRPr sz="1200">
                <a:solidFill>
                  <a:srgbClr val="888888"/>
                </a:solidFill>
                <a:latin typeface="Raleway"/>
                <a:ea typeface="Raleway"/>
                <a:cs typeface="Raleway"/>
                <a:sym typeface="Raleway"/>
              </a:defRPr>
            </a:lvl9pPr>
          </a:lstStyle>
          <a:p>
            <a:pPr indent="0" lvl="0" marL="0" rtl="0" algn="l">
              <a:spcBef>
                <a:spcPts val="0"/>
              </a:spcBef>
              <a:spcAft>
                <a:spcPts val="0"/>
              </a:spcAft>
              <a:buNone/>
            </a:pPr>
            <a:fld id="{00000000-1234-1234-1234-123412341234}" type="slidenum">
              <a:rPr lang="fi-FI"/>
              <a:t>‹#›</a:t>
            </a:fld>
            <a:endParaRPr/>
          </a:p>
        </p:txBody>
      </p:sp>
      <p:pic>
        <p:nvPicPr>
          <p:cNvPr id="121" name="Google Shape;121;p31"/>
          <p:cNvPicPr preferRelativeResize="0"/>
          <p:nvPr/>
        </p:nvPicPr>
        <p:blipFill rotWithShape="1">
          <a:blip r:embed="rId2">
            <a:alphaModFix/>
          </a:blip>
          <a:srcRect b="0" l="0" r="0" t="0"/>
          <a:stretch/>
        </p:blipFill>
        <p:spPr>
          <a:xfrm>
            <a:off x="9285218" y="0"/>
            <a:ext cx="2924588" cy="1156389"/>
          </a:xfrm>
          <a:prstGeom prst="rect">
            <a:avLst/>
          </a:prstGeom>
          <a:noFill/>
          <a:ln>
            <a:noFill/>
          </a:ln>
        </p:spPr>
      </p:pic>
      <p:grpSp>
        <p:nvGrpSpPr>
          <p:cNvPr id="122" name="Google Shape;122;p31"/>
          <p:cNvGrpSpPr/>
          <p:nvPr/>
        </p:nvGrpSpPr>
        <p:grpSpPr>
          <a:xfrm>
            <a:off x="2049957" y="1403962"/>
            <a:ext cx="20319697" cy="2591802"/>
            <a:chOff x="4112060" y="1004862"/>
            <a:chExt cx="4234801" cy="540154"/>
          </a:xfrm>
        </p:grpSpPr>
        <p:sp>
          <p:nvSpPr>
            <p:cNvPr id="123" name="Google Shape;123;p31"/>
            <p:cNvSpPr/>
            <p:nvPr/>
          </p:nvSpPr>
          <p:spPr>
            <a:xfrm>
              <a:off x="4711429" y="1007410"/>
              <a:ext cx="3006223" cy="535054"/>
            </a:xfrm>
            <a:custGeom>
              <a:rect b="b" l="l" r="r" t="t"/>
              <a:pathLst>
                <a:path extrusionOk="0" h="535054" w="3006223">
                  <a:moveTo>
                    <a:pt x="268565" y="0"/>
                  </a:moveTo>
                  <a:lnTo>
                    <a:pt x="268565" y="0"/>
                  </a:lnTo>
                  <a:cubicBezTo>
                    <a:pt x="120215" y="0"/>
                    <a:pt x="0" y="119750"/>
                    <a:pt x="0" y="267527"/>
                  </a:cubicBezTo>
                  <a:cubicBezTo>
                    <a:pt x="0" y="415304"/>
                    <a:pt x="120215" y="535054"/>
                    <a:pt x="268565" y="535054"/>
                  </a:cubicBezTo>
                  <a:lnTo>
                    <a:pt x="268565" y="535054"/>
                  </a:lnTo>
                  <a:lnTo>
                    <a:pt x="3006224" y="535054"/>
                  </a:lnTo>
                  <a:lnTo>
                    <a:pt x="3006224" y="0"/>
                  </a:lnTo>
                  <a:lnTo>
                    <a:pt x="268565" y="0"/>
                  </a:lnTo>
                  <a:close/>
                </a:path>
              </a:pathLst>
            </a:custGeom>
            <a:solidFill>
              <a:srgbClr val="33598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4" name="Google Shape;124;p31"/>
            <p:cNvSpPr/>
            <p:nvPr/>
          </p:nvSpPr>
          <p:spPr>
            <a:xfrm>
              <a:off x="6060222" y="1007410"/>
              <a:ext cx="2286639" cy="535054"/>
            </a:xfrm>
            <a:custGeom>
              <a:rect b="b" l="l" r="r" t="t"/>
              <a:pathLst>
                <a:path extrusionOk="0" h="535054" w="2286639">
                  <a:moveTo>
                    <a:pt x="2017222" y="0"/>
                  </a:moveTo>
                  <a:cubicBezTo>
                    <a:pt x="2017222" y="0"/>
                    <a:pt x="2017222" y="0"/>
                    <a:pt x="2017222" y="0"/>
                  </a:cubicBezTo>
                  <a:lnTo>
                    <a:pt x="2017222" y="0"/>
                  </a:lnTo>
                  <a:lnTo>
                    <a:pt x="268565" y="0"/>
                  </a:lnTo>
                  <a:lnTo>
                    <a:pt x="268565" y="0"/>
                  </a:lnTo>
                  <a:cubicBezTo>
                    <a:pt x="120215" y="0"/>
                    <a:pt x="0" y="119750"/>
                    <a:pt x="0" y="267527"/>
                  </a:cubicBezTo>
                  <a:cubicBezTo>
                    <a:pt x="0" y="415304"/>
                    <a:pt x="120215" y="535054"/>
                    <a:pt x="268565" y="535054"/>
                  </a:cubicBezTo>
                  <a:lnTo>
                    <a:pt x="268565" y="535054"/>
                  </a:lnTo>
                  <a:lnTo>
                    <a:pt x="2017222" y="535054"/>
                  </a:lnTo>
                  <a:lnTo>
                    <a:pt x="2017222" y="535054"/>
                  </a:lnTo>
                  <a:cubicBezTo>
                    <a:pt x="2017222" y="535054"/>
                    <a:pt x="2017222" y="535054"/>
                    <a:pt x="2018075" y="535054"/>
                  </a:cubicBezTo>
                  <a:cubicBezTo>
                    <a:pt x="2166425" y="535054"/>
                    <a:pt x="2286640" y="415304"/>
                    <a:pt x="2286640" y="267527"/>
                  </a:cubicBezTo>
                  <a:cubicBezTo>
                    <a:pt x="2285787" y="119750"/>
                    <a:pt x="2165572" y="0"/>
                    <a:pt x="2017222" y="0"/>
                  </a:cubicBezTo>
                </a:path>
              </a:pathLst>
            </a:custGeom>
            <a:solidFill>
              <a:srgbClr val="99FF99"/>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5" name="Google Shape;125;p31"/>
            <p:cNvSpPr/>
            <p:nvPr/>
          </p:nvSpPr>
          <p:spPr>
            <a:xfrm>
              <a:off x="4112060" y="1004862"/>
              <a:ext cx="542245" cy="540154"/>
            </a:xfrm>
            <a:custGeom>
              <a:rect b="b" l="l" r="r" t="t"/>
              <a:pathLst>
                <a:path extrusionOk="0" h="540154" w="542245">
                  <a:moveTo>
                    <a:pt x="0" y="270075"/>
                  </a:moveTo>
                  <a:cubicBezTo>
                    <a:pt x="0" y="120599"/>
                    <a:pt x="121068" y="0"/>
                    <a:pt x="271123" y="0"/>
                  </a:cubicBezTo>
                  <a:cubicBezTo>
                    <a:pt x="421178" y="0"/>
                    <a:pt x="542246" y="120599"/>
                    <a:pt x="542246" y="270075"/>
                  </a:cubicBezTo>
                  <a:cubicBezTo>
                    <a:pt x="542246" y="419550"/>
                    <a:pt x="421178" y="540150"/>
                    <a:pt x="271123" y="540150"/>
                  </a:cubicBezTo>
                  <a:cubicBezTo>
                    <a:pt x="121920" y="540999"/>
                    <a:pt x="0" y="419550"/>
                    <a:pt x="0" y="270075"/>
                  </a:cubicBezTo>
                </a:path>
              </a:pathLst>
            </a:custGeom>
            <a:solidFill>
              <a:srgbClr val="FFCCC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126" name="Google Shape;126;p31"/>
          <p:cNvSpPr txBox="1"/>
          <p:nvPr>
            <p:ph type="ctrTitle"/>
          </p:nvPr>
        </p:nvSpPr>
        <p:spPr>
          <a:xfrm>
            <a:off x="0" y="1403962"/>
            <a:ext cx="6685983"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200"/>
              <a:buFont typeface="Raleway"/>
              <a:buNone/>
              <a:defRPr b="1" sz="4200">
                <a:latin typeface="Raleway"/>
                <a:ea typeface="Raleway"/>
                <a:cs typeface="Raleway"/>
                <a:sym typeface="Ralewa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Raleway"/>
              <a:buNone/>
              <a:defRPr b="0" i="0" sz="4400" u="none" cap="none" strike="noStrike">
                <a:solidFill>
                  <a:schemeClr val="dk1"/>
                </a:solidFill>
                <a:latin typeface="Raleway"/>
                <a:ea typeface="Raleway"/>
                <a:cs typeface="Raleway"/>
                <a:sym typeface="Ralew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Raleway"/>
                <a:ea typeface="Raleway"/>
                <a:cs typeface="Raleway"/>
                <a:sym typeface="Raleway"/>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Raleway"/>
                <a:ea typeface="Raleway"/>
                <a:cs typeface="Raleway"/>
                <a:sym typeface="Raleway"/>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Raleway"/>
                <a:ea typeface="Raleway"/>
                <a:cs typeface="Raleway"/>
                <a:sym typeface="Raleway"/>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aleway"/>
                <a:ea typeface="Raleway"/>
                <a:cs typeface="Raleway"/>
                <a:sym typeface="Raleway"/>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aleway"/>
                <a:ea typeface="Raleway"/>
                <a:cs typeface="Raleway"/>
                <a:sym typeface="Raleway"/>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22"/>
          <p:cNvSpPr txBox="1"/>
          <p:nvPr>
            <p:ph idx="10" type="dt"/>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Raleway"/>
                <a:ea typeface="Raleway"/>
                <a:cs typeface="Raleway"/>
                <a:sym typeface="Raleway"/>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Raleway"/>
                <a:ea typeface="Raleway"/>
                <a:cs typeface="Raleway"/>
                <a:sym typeface="Raleway"/>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2"/>
          <p:cNvSpPr txBox="1"/>
          <p:nvPr>
            <p:ph idx="12" type="sldNum"/>
          </p:nvPr>
        </p:nvSpPr>
        <p:spPr>
          <a:xfrm>
            <a:off x="843814"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rgbClr val="888888"/>
                </a:solidFill>
                <a:latin typeface="Raleway"/>
                <a:ea typeface="Raleway"/>
                <a:cs typeface="Raleway"/>
                <a:sym typeface="Raleway"/>
              </a:defRPr>
            </a:lvl1pPr>
            <a:lvl2pPr indent="0" lvl="1" marL="0" marR="0" rtl="0" algn="l">
              <a:spcBef>
                <a:spcPts val="0"/>
              </a:spcBef>
              <a:buNone/>
              <a:defRPr b="0" i="0" sz="1200" u="none" cap="none" strike="noStrike">
                <a:solidFill>
                  <a:srgbClr val="888888"/>
                </a:solidFill>
                <a:latin typeface="Raleway"/>
                <a:ea typeface="Raleway"/>
                <a:cs typeface="Raleway"/>
                <a:sym typeface="Raleway"/>
              </a:defRPr>
            </a:lvl2pPr>
            <a:lvl3pPr indent="0" lvl="2" marL="0" marR="0" rtl="0" algn="l">
              <a:spcBef>
                <a:spcPts val="0"/>
              </a:spcBef>
              <a:buNone/>
              <a:defRPr b="0" i="0" sz="1200" u="none" cap="none" strike="noStrike">
                <a:solidFill>
                  <a:srgbClr val="888888"/>
                </a:solidFill>
                <a:latin typeface="Raleway"/>
                <a:ea typeface="Raleway"/>
                <a:cs typeface="Raleway"/>
                <a:sym typeface="Raleway"/>
              </a:defRPr>
            </a:lvl3pPr>
            <a:lvl4pPr indent="0" lvl="3" marL="0" marR="0" rtl="0" algn="l">
              <a:spcBef>
                <a:spcPts val="0"/>
              </a:spcBef>
              <a:buNone/>
              <a:defRPr b="0" i="0" sz="1200" u="none" cap="none" strike="noStrike">
                <a:solidFill>
                  <a:srgbClr val="888888"/>
                </a:solidFill>
                <a:latin typeface="Raleway"/>
                <a:ea typeface="Raleway"/>
                <a:cs typeface="Raleway"/>
                <a:sym typeface="Raleway"/>
              </a:defRPr>
            </a:lvl4pPr>
            <a:lvl5pPr indent="0" lvl="4" marL="0" marR="0" rtl="0" algn="l">
              <a:spcBef>
                <a:spcPts val="0"/>
              </a:spcBef>
              <a:buNone/>
              <a:defRPr b="0" i="0" sz="1200" u="none" cap="none" strike="noStrike">
                <a:solidFill>
                  <a:srgbClr val="888888"/>
                </a:solidFill>
                <a:latin typeface="Raleway"/>
                <a:ea typeface="Raleway"/>
                <a:cs typeface="Raleway"/>
                <a:sym typeface="Raleway"/>
              </a:defRPr>
            </a:lvl5pPr>
            <a:lvl6pPr indent="0" lvl="5" marL="0" marR="0" rtl="0" algn="l">
              <a:spcBef>
                <a:spcPts val="0"/>
              </a:spcBef>
              <a:buNone/>
              <a:defRPr b="0" i="0" sz="1200" u="none" cap="none" strike="noStrike">
                <a:solidFill>
                  <a:srgbClr val="888888"/>
                </a:solidFill>
                <a:latin typeface="Raleway"/>
                <a:ea typeface="Raleway"/>
                <a:cs typeface="Raleway"/>
                <a:sym typeface="Raleway"/>
              </a:defRPr>
            </a:lvl6pPr>
            <a:lvl7pPr indent="0" lvl="6" marL="0" marR="0" rtl="0" algn="l">
              <a:spcBef>
                <a:spcPts val="0"/>
              </a:spcBef>
              <a:buNone/>
              <a:defRPr b="0" i="0" sz="1200" u="none" cap="none" strike="noStrike">
                <a:solidFill>
                  <a:srgbClr val="888888"/>
                </a:solidFill>
                <a:latin typeface="Raleway"/>
                <a:ea typeface="Raleway"/>
                <a:cs typeface="Raleway"/>
                <a:sym typeface="Raleway"/>
              </a:defRPr>
            </a:lvl7pPr>
            <a:lvl8pPr indent="0" lvl="7" marL="0" marR="0" rtl="0" algn="l">
              <a:spcBef>
                <a:spcPts val="0"/>
              </a:spcBef>
              <a:buNone/>
              <a:defRPr b="0" i="0" sz="1200" u="none" cap="none" strike="noStrike">
                <a:solidFill>
                  <a:srgbClr val="888888"/>
                </a:solidFill>
                <a:latin typeface="Raleway"/>
                <a:ea typeface="Raleway"/>
                <a:cs typeface="Raleway"/>
                <a:sym typeface="Raleway"/>
              </a:defRPr>
            </a:lvl8pPr>
            <a:lvl9pPr indent="0" lvl="8" marL="0" marR="0" rtl="0" algn="l">
              <a:spcBef>
                <a:spcPts val="0"/>
              </a:spcBef>
              <a:buNone/>
              <a:defRPr b="0" i="0" sz="1200" u="none" cap="none" strike="noStrike">
                <a:solidFill>
                  <a:srgbClr val="888888"/>
                </a:solidFill>
                <a:latin typeface="Raleway"/>
                <a:ea typeface="Raleway"/>
                <a:cs typeface="Raleway"/>
                <a:sym typeface="Raleway"/>
              </a:defRPr>
            </a:lvl9pPr>
          </a:lstStyle>
          <a:p>
            <a:pPr indent="0" lvl="0" marL="0" rtl="0" algn="l">
              <a:spcBef>
                <a:spcPts val="0"/>
              </a:spcBef>
              <a:spcAft>
                <a:spcPts val="0"/>
              </a:spcAft>
              <a:buNone/>
            </a:pPr>
            <a:fld id="{00000000-1234-1234-1234-123412341234}" type="slidenum">
              <a:rPr lang="fi-FI"/>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8.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8.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8.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7.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
          <p:cNvSpPr txBox="1"/>
          <p:nvPr>
            <p:ph type="ctrTitle"/>
          </p:nvPr>
        </p:nvSpPr>
        <p:spPr>
          <a:xfrm>
            <a:off x="1524000" y="1054988"/>
            <a:ext cx="5161983"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000"/>
              <a:buFont typeface="Raleway"/>
              <a:buNone/>
            </a:pPr>
            <a:r>
              <a:rPr lang="fi-FI">
                <a:solidFill>
                  <a:schemeClr val="dk2"/>
                </a:solidFill>
              </a:rPr>
              <a:t>Samalle sivulle</a:t>
            </a:r>
            <a:endParaRPr/>
          </a:p>
        </p:txBody>
      </p:sp>
      <p:sp>
        <p:nvSpPr>
          <p:cNvPr id="139" name="Google Shape;139;p1"/>
          <p:cNvSpPr txBox="1"/>
          <p:nvPr>
            <p:ph idx="1" type="subTitle"/>
          </p:nvPr>
        </p:nvSpPr>
        <p:spPr>
          <a:xfrm>
            <a:off x="2222500" y="3653238"/>
            <a:ext cx="5162100" cy="21624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lt1"/>
              </a:buClr>
              <a:buSzPts val="2800"/>
              <a:buNone/>
            </a:pPr>
            <a:r>
              <a:rPr b="0" lang="fi-FI"/>
              <a:t>Keskustelumateriaali työyhteisön vuorovaikutuksen kehittämiseksi</a:t>
            </a:r>
            <a:endParaRPr/>
          </a:p>
        </p:txBody>
      </p:sp>
      <p:sp>
        <p:nvSpPr>
          <p:cNvPr id="140" name="Google Shape;140;p1"/>
          <p:cNvSpPr txBox="1"/>
          <p:nvPr/>
        </p:nvSpPr>
        <p:spPr>
          <a:xfrm>
            <a:off x="2222500" y="6227050"/>
            <a:ext cx="7155300" cy="1262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i-FI" sz="1100">
                <a:solidFill>
                  <a:srgbClr val="7F7F7F"/>
                </a:solidFill>
                <a:latin typeface="Raleway"/>
                <a:ea typeface="Raleway"/>
                <a:cs typeface="Raleway"/>
                <a:sym typeface="Raleway"/>
              </a:rPr>
              <a:t>Materiaalin ovat tuottaneet Jyväskylän yliopiston viestinnän maisteriopiskelijat: Julia Halkola, Sanni Immonen, Sonja Juuso, Jenna Monto, Roosa Rekonen, Tuulia Tynkkynen ja Heta Vihro. Maaliskuu 2022. </a:t>
            </a:r>
            <a:endParaRPr/>
          </a:p>
          <a:p>
            <a:pPr indent="0" lvl="0" marL="0" marR="0" rtl="0" algn="l">
              <a:spcBef>
                <a:spcPts val="0"/>
              </a:spcBef>
              <a:spcAft>
                <a:spcPts val="0"/>
              </a:spcAft>
              <a:buNone/>
            </a:pPr>
            <a:br>
              <a:rPr lang="fi-FI" sz="1800">
                <a:solidFill>
                  <a:schemeClr val="dk1"/>
                </a:solidFill>
                <a:latin typeface="Arial"/>
                <a:ea typeface="Arial"/>
                <a:cs typeface="Arial"/>
                <a:sym typeface="Arial"/>
              </a:rPr>
            </a:br>
            <a:br>
              <a:rPr lang="fi-FI"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pic>
        <p:nvPicPr>
          <p:cNvPr id="212" name="Google Shape;212;p10"/>
          <p:cNvPicPr preferRelativeResize="0"/>
          <p:nvPr/>
        </p:nvPicPr>
        <p:blipFill rotWithShape="1">
          <a:blip r:embed="rId3">
            <a:alphaModFix/>
          </a:blip>
          <a:srcRect b="0" l="0" r="0" t="0"/>
          <a:stretch/>
        </p:blipFill>
        <p:spPr>
          <a:xfrm>
            <a:off x="1" y="874643"/>
            <a:ext cx="8087798" cy="4911576"/>
          </a:xfrm>
          <a:prstGeom prst="rect">
            <a:avLst/>
          </a:prstGeom>
          <a:noFill/>
          <a:ln>
            <a:noFill/>
          </a:ln>
        </p:spPr>
      </p:pic>
      <p:sp>
        <p:nvSpPr>
          <p:cNvPr id="213" name="Google Shape;213;p10"/>
          <p:cNvSpPr txBox="1"/>
          <p:nvPr>
            <p:ph type="title"/>
          </p:nvPr>
        </p:nvSpPr>
        <p:spPr>
          <a:xfrm>
            <a:off x="559066" y="136525"/>
            <a:ext cx="7856063"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Raleway"/>
              <a:buNone/>
            </a:pPr>
            <a:r>
              <a:rPr lang="fi-FI" sz="2800">
                <a:solidFill>
                  <a:schemeClr val="dk2"/>
                </a:solidFill>
              </a:rPr>
              <a:t>Vuorovaikutus ryhmissä</a:t>
            </a:r>
            <a:br>
              <a:rPr lang="fi-FI" sz="2800">
                <a:solidFill>
                  <a:schemeClr val="dk2"/>
                </a:solidFill>
              </a:rPr>
            </a:br>
            <a:r>
              <a:rPr lang="fi-FI" sz="2800">
                <a:solidFill>
                  <a:schemeClr val="dk2"/>
                </a:solidFill>
              </a:rPr>
              <a:t>ja tiimeissä</a:t>
            </a:r>
            <a:endParaRPr/>
          </a:p>
        </p:txBody>
      </p:sp>
      <p:sp>
        <p:nvSpPr>
          <p:cNvPr id="214" name="Google Shape;214;p10"/>
          <p:cNvSpPr txBox="1"/>
          <p:nvPr/>
        </p:nvSpPr>
        <p:spPr>
          <a:xfrm>
            <a:off x="909011" y="2645276"/>
            <a:ext cx="6732101"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fi-FI" sz="1600">
                <a:solidFill>
                  <a:schemeClr val="dk2"/>
                </a:solidFill>
                <a:latin typeface="Arial"/>
                <a:ea typeface="Arial"/>
                <a:cs typeface="Arial"/>
                <a:sym typeface="Arial"/>
              </a:rPr>
              <a:t>Esihenkilö Tuisku on kutsunut tiiminsä koolle, sillä hän haluaisi keskustella suunnitteilla olevista uusista työvuorosuunnittelun käytänteistä työntekijöidensä kanssa. Tuisku aloittaa tapaamisen kertomalla suunnitelmista tarkemmin, sillä työntekijät eivät ole vielä lainkaan tietoisia uudistuksesta. Kun Tuisku viimein pyytää tiimiläistensä mielipiteitä ja keskustelua aiheesta, työntekijä Myrsky aloittaa keskustelun kertomalla vahvasti oman kielteisen mielipiteensä aiheesta. Tämän jälkeen muut työntekijät eivät kommentoi asiaa juuri millään tavalla ja palaverissa siirrytään käsittelemään seuraavaa asiaa.</a:t>
            </a:r>
            <a:endParaRPr sz="1600">
              <a:solidFill>
                <a:schemeClr val="dk2"/>
              </a:solidFill>
              <a:latin typeface="Arial"/>
              <a:ea typeface="Arial"/>
              <a:cs typeface="Arial"/>
              <a:sym typeface="Arial"/>
            </a:endParaRPr>
          </a:p>
        </p:txBody>
      </p:sp>
      <p:sp>
        <p:nvSpPr>
          <p:cNvPr id="215" name="Google Shape;215;p10"/>
          <p:cNvSpPr txBox="1"/>
          <p:nvPr/>
        </p:nvSpPr>
        <p:spPr>
          <a:xfrm>
            <a:off x="8600659" y="1892495"/>
            <a:ext cx="3180523" cy="39703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i-FI" sz="1800">
                <a:solidFill>
                  <a:schemeClr val="dk2"/>
                </a:solidFill>
                <a:latin typeface="Arial"/>
                <a:ea typeface="Arial"/>
                <a:cs typeface="Arial"/>
                <a:sym typeface="Arial"/>
              </a:rPr>
              <a:t>Millaiset tekijät mahdollisesti vaikuttavat työntekijöiden osallistumiseen yhteisessä keskustelussa?</a:t>
            </a:r>
            <a:endParaRPr/>
          </a:p>
          <a:p>
            <a:pPr indent="0" lvl="0" marL="0" marR="0" rtl="0" algn="l">
              <a:spcBef>
                <a:spcPts val="0"/>
              </a:spcBef>
              <a:spcAft>
                <a:spcPts val="0"/>
              </a:spcAft>
              <a:buNone/>
            </a:pPr>
            <a:r>
              <a:t/>
            </a:r>
            <a:endParaRPr sz="1800">
              <a:solidFill>
                <a:schemeClr val="dk2"/>
              </a:solidFill>
              <a:latin typeface="Arial"/>
              <a:ea typeface="Arial"/>
              <a:cs typeface="Arial"/>
              <a:sym typeface="Arial"/>
            </a:endParaRPr>
          </a:p>
          <a:p>
            <a:pPr indent="0" lvl="0" marL="0" marR="0" rtl="0" algn="l">
              <a:spcBef>
                <a:spcPts val="0"/>
              </a:spcBef>
              <a:spcAft>
                <a:spcPts val="0"/>
              </a:spcAft>
              <a:buNone/>
            </a:pPr>
            <a:r>
              <a:rPr lang="fi-FI" sz="1800">
                <a:solidFill>
                  <a:schemeClr val="dk2"/>
                </a:solidFill>
                <a:latin typeface="Arial"/>
                <a:ea typeface="Arial"/>
                <a:cs typeface="Arial"/>
                <a:sym typeface="Arial"/>
              </a:rPr>
              <a:t>Mitä esihenkilö voisi tehdä tilanteessa toisin, jotta aiheesta saataisiin keskustelua aikaiseksi?</a:t>
            </a:r>
            <a:endParaRPr/>
          </a:p>
          <a:p>
            <a:pPr indent="0" lvl="0" marL="0" marR="0" rtl="0" algn="l">
              <a:spcBef>
                <a:spcPts val="0"/>
              </a:spcBef>
              <a:spcAft>
                <a:spcPts val="0"/>
              </a:spcAft>
              <a:buNone/>
            </a:pPr>
            <a:r>
              <a:t/>
            </a:r>
            <a:endParaRPr sz="1800">
              <a:solidFill>
                <a:schemeClr val="dk2"/>
              </a:solidFill>
              <a:latin typeface="Arial"/>
              <a:ea typeface="Arial"/>
              <a:cs typeface="Arial"/>
              <a:sym typeface="Arial"/>
            </a:endParaRPr>
          </a:p>
          <a:p>
            <a:pPr indent="0" lvl="0" marL="0" marR="0" rtl="0" algn="l">
              <a:spcBef>
                <a:spcPts val="0"/>
              </a:spcBef>
              <a:spcAft>
                <a:spcPts val="0"/>
              </a:spcAft>
              <a:buNone/>
            </a:pPr>
            <a:r>
              <a:rPr lang="fi-FI" sz="1800">
                <a:solidFill>
                  <a:schemeClr val="dk2"/>
                </a:solidFill>
                <a:latin typeface="Arial"/>
                <a:ea typeface="Arial"/>
                <a:cs typeface="Arial"/>
                <a:sym typeface="Arial"/>
              </a:rPr>
              <a:t>Pohdi, millä tavalla oletukset, normit ja roolit voivat vaikuttaa tässä tilanteessa osallistumisaktiivisuuteen?</a:t>
            </a:r>
            <a:endParaRPr/>
          </a:p>
        </p:txBody>
      </p:sp>
      <p:sp>
        <p:nvSpPr>
          <p:cNvPr id="216" name="Google Shape;216;p10"/>
          <p:cNvSpPr/>
          <p:nvPr/>
        </p:nvSpPr>
        <p:spPr>
          <a:xfrm>
            <a:off x="7652462" y="3253408"/>
            <a:ext cx="622852" cy="490330"/>
          </a:xfrm>
          <a:prstGeom prst="rightArrow">
            <a:avLst>
              <a:gd fmla="val 50000" name="adj1"/>
              <a:gd fmla="val 50000" name="adj2"/>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217" name="Google Shape;217;p10"/>
          <p:cNvSpPr/>
          <p:nvPr/>
        </p:nvSpPr>
        <p:spPr>
          <a:xfrm>
            <a:off x="8415128" y="1493559"/>
            <a:ext cx="3383993" cy="4549432"/>
          </a:xfrm>
          <a:prstGeom prst="rect">
            <a:avLst/>
          </a:prstGeom>
          <a:noFill/>
          <a:ln cap="flat" cmpd="sng" w="2222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218" name="Google Shape;218;p10"/>
          <p:cNvPicPr preferRelativeResize="0"/>
          <p:nvPr/>
        </p:nvPicPr>
        <p:blipFill rotWithShape="1">
          <a:blip r:embed="rId4">
            <a:alphaModFix/>
          </a:blip>
          <a:srcRect b="0" l="0" r="0" t="0"/>
          <a:stretch/>
        </p:blipFill>
        <p:spPr>
          <a:xfrm>
            <a:off x="8582720" y="1027863"/>
            <a:ext cx="3077817" cy="87394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1"/>
          <p:cNvSpPr txBox="1"/>
          <p:nvPr>
            <p:ph type="title"/>
          </p:nvPr>
        </p:nvSpPr>
        <p:spPr>
          <a:xfrm>
            <a:off x="831850" y="1690489"/>
            <a:ext cx="10515600" cy="171926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000"/>
              <a:buFont typeface="Raleway"/>
              <a:buNone/>
            </a:pPr>
            <a:r>
              <a:rPr lang="fi-FI">
                <a:solidFill>
                  <a:schemeClr val="dk2"/>
                </a:solidFill>
              </a:rPr>
              <a:t>Konfliktivuorovaikutus</a:t>
            </a:r>
            <a:endParaRPr/>
          </a:p>
        </p:txBody>
      </p:sp>
      <p:sp>
        <p:nvSpPr>
          <p:cNvPr id="224" name="Google Shape;224;p11"/>
          <p:cNvSpPr txBox="1"/>
          <p:nvPr/>
        </p:nvSpPr>
        <p:spPr>
          <a:xfrm>
            <a:off x="3667800" y="6600750"/>
            <a:ext cx="4856400" cy="109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i-FI" sz="1100">
                <a:solidFill>
                  <a:srgbClr val="7F7F7F"/>
                </a:solidFill>
                <a:latin typeface="Raleway"/>
                <a:ea typeface="Raleway"/>
                <a:cs typeface="Raleway"/>
                <a:sym typeface="Raleway"/>
              </a:rPr>
              <a:t>Halkola, Immonen, Juuso, Monto, Rekonen, Tynkkynen ja Vihro. 2022. </a:t>
            </a:r>
            <a:endParaRPr/>
          </a:p>
          <a:p>
            <a:pPr indent="0" lvl="0" marL="0" marR="0" rtl="0" algn="l">
              <a:spcBef>
                <a:spcPts val="0"/>
              </a:spcBef>
              <a:spcAft>
                <a:spcPts val="0"/>
              </a:spcAft>
              <a:buNone/>
            </a:pPr>
            <a:br>
              <a:rPr lang="fi-FI" sz="1800">
                <a:solidFill>
                  <a:schemeClr val="dk1"/>
                </a:solidFill>
                <a:latin typeface="Arial"/>
                <a:ea typeface="Arial"/>
                <a:cs typeface="Arial"/>
                <a:sym typeface="Arial"/>
              </a:rPr>
            </a:br>
            <a:br>
              <a:rPr lang="fi-FI"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2"/>
          <p:cNvSpPr txBox="1"/>
          <p:nvPr>
            <p:ph idx="1" type="body"/>
          </p:nvPr>
        </p:nvSpPr>
        <p:spPr>
          <a:xfrm>
            <a:off x="559067" y="1819174"/>
            <a:ext cx="5112900" cy="4768500"/>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lnSpc>
                <a:spcPct val="120000"/>
              </a:lnSpc>
              <a:spcBef>
                <a:spcPts val="0"/>
              </a:spcBef>
              <a:spcAft>
                <a:spcPts val="0"/>
              </a:spcAft>
              <a:buNone/>
            </a:pPr>
            <a:r>
              <a:rPr lang="fi-FI">
                <a:solidFill>
                  <a:schemeClr val="dk2"/>
                </a:solidFill>
              </a:rPr>
              <a:t>Konfliktiin vaaditaan vähintään kaksi osapuolta, jotka tarvitsevat toisiaan yhteisen tavoitteen saavuttamiseksi. Jos yhteisessä tavoitteessa tai tavoissa päästä tavoitteeseen esiintyy ristiriitoja, on kyseessä konflikti. Pelkkä erimielisyys ei siis vielä ole konflikti.</a:t>
            </a:r>
            <a:endParaRPr/>
          </a:p>
          <a:p>
            <a:pPr indent="0" lvl="0" marL="0" rtl="0" algn="l">
              <a:lnSpc>
                <a:spcPct val="120000"/>
              </a:lnSpc>
              <a:spcBef>
                <a:spcPts val="1000"/>
              </a:spcBef>
              <a:spcAft>
                <a:spcPts val="0"/>
              </a:spcAft>
              <a:buNone/>
            </a:pPr>
            <a:r>
              <a:t/>
            </a:r>
            <a:endParaRPr>
              <a:solidFill>
                <a:schemeClr val="dk2"/>
              </a:solidFill>
            </a:endParaRPr>
          </a:p>
          <a:p>
            <a:pPr indent="0" lvl="0" marL="0" rtl="0" algn="l">
              <a:lnSpc>
                <a:spcPct val="120000"/>
              </a:lnSpc>
              <a:spcBef>
                <a:spcPts val="1000"/>
              </a:spcBef>
              <a:spcAft>
                <a:spcPts val="0"/>
              </a:spcAft>
              <a:buNone/>
            </a:pPr>
            <a:r>
              <a:rPr lang="fi-FI">
                <a:solidFill>
                  <a:schemeClr val="dk2"/>
                </a:solidFill>
              </a:rPr>
              <a:t>Konfliktin syntymiseen voivat vaikuttaa myös liian niukat resurssit (esim. rajallinen aika) tai ulkopuoliset tekijät (esim. maailmanlaajuinen pandemia).</a:t>
            </a:r>
            <a:endParaRPr/>
          </a:p>
          <a:p>
            <a:pPr indent="0" lvl="0" marL="0" rtl="0" algn="l">
              <a:lnSpc>
                <a:spcPct val="120000"/>
              </a:lnSpc>
              <a:spcBef>
                <a:spcPts val="1000"/>
              </a:spcBef>
              <a:spcAft>
                <a:spcPts val="0"/>
              </a:spcAft>
              <a:buNone/>
            </a:pPr>
            <a:r>
              <a:t/>
            </a:r>
            <a:endParaRPr>
              <a:solidFill>
                <a:schemeClr val="dk2"/>
              </a:solidFill>
            </a:endParaRPr>
          </a:p>
          <a:p>
            <a:pPr indent="0" lvl="0" marL="0" rtl="0" algn="l">
              <a:lnSpc>
                <a:spcPct val="120000"/>
              </a:lnSpc>
              <a:spcBef>
                <a:spcPts val="1000"/>
              </a:spcBef>
              <a:spcAft>
                <a:spcPts val="0"/>
              </a:spcAft>
              <a:buNone/>
            </a:pPr>
            <a:r>
              <a:rPr lang="fi-FI">
                <a:solidFill>
                  <a:schemeClr val="dk2"/>
                </a:solidFill>
              </a:rPr>
              <a:t>Hyvin hallittuna konfliktit voivat mahdollistaa myönteisen muutoksen työyhteisössä. Konflikteja ei siis tarvitse pelätä, vaan niitä kannattaa oppia hallitsemaan oikein ja tarkoituksenmukaisesti.</a:t>
            </a:r>
            <a:endParaRPr/>
          </a:p>
          <a:p>
            <a:pPr indent="0" lvl="0" marL="0" rtl="0" algn="l">
              <a:lnSpc>
                <a:spcPct val="90000"/>
              </a:lnSpc>
              <a:spcBef>
                <a:spcPts val="1000"/>
              </a:spcBef>
              <a:spcAft>
                <a:spcPts val="0"/>
              </a:spcAft>
              <a:buClr>
                <a:schemeClr val="dk1"/>
              </a:buClr>
              <a:buSzPct val="100000"/>
              <a:buNone/>
            </a:pPr>
            <a:br>
              <a:rPr lang="fi-FI"/>
            </a:br>
            <a:br>
              <a:rPr lang="fi-FI"/>
            </a:br>
            <a:endParaRPr/>
          </a:p>
        </p:txBody>
      </p:sp>
      <p:sp>
        <p:nvSpPr>
          <p:cNvPr id="231" name="Google Shape;231;p12"/>
          <p:cNvSpPr txBox="1"/>
          <p:nvPr>
            <p:ph idx="2" type="body"/>
          </p:nvPr>
        </p:nvSpPr>
        <p:spPr>
          <a:xfrm>
            <a:off x="6095999" y="1819175"/>
            <a:ext cx="5396700" cy="4768500"/>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lnSpc>
                <a:spcPct val="120000"/>
              </a:lnSpc>
              <a:spcBef>
                <a:spcPts val="0"/>
              </a:spcBef>
              <a:spcAft>
                <a:spcPts val="0"/>
              </a:spcAft>
              <a:buClr>
                <a:schemeClr val="dk2"/>
              </a:buClr>
              <a:buSzPct val="100000"/>
              <a:buNone/>
            </a:pPr>
            <a:r>
              <a:rPr lang="fi-FI">
                <a:solidFill>
                  <a:schemeClr val="dk2"/>
                </a:solidFill>
              </a:rPr>
              <a:t>Konflikti voi olla</a:t>
            </a:r>
            <a:endParaRPr/>
          </a:p>
          <a:p>
            <a:pPr indent="-331469" lvl="1" marL="800100" rtl="0" algn="l">
              <a:lnSpc>
                <a:spcPct val="120000"/>
              </a:lnSpc>
              <a:spcBef>
                <a:spcPts val="500"/>
              </a:spcBef>
              <a:spcAft>
                <a:spcPts val="0"/>
              </a:spcAft>
              <a:buClr>
                <a:schemeClr val="dk2"/>
              </a:buClr>
              <a:buSzPct val="100000"/>
              <a:buChar char="•"/>
            </a:pPr>
            <a:r>
              <a:rPr b="1" lang="fi-FI">
                <a:solidFill>
                  <a:schemeClr val="dk2"/>
                </a:solidFill>
              </a:rPr>
              <a:t>prosessikonflikti</a:t>
            </a:r>
            <a:r>
              <a:rPr lang="fi-FI">
                <a:solidFill>
                  <a:schemeClr val="dk2"/>
                </a:solidFill>
              </a:rPr>
              <a:t>, jossa erimielisyydet johtuvat yleensä työtavoista, käytänteistä tai käytössä olevista resursseista (esim. riittämätön henkilökunnan määrä tietyssä työvuorossa)</a:t>
            </a:r>
            <a:endParaRPr/>
          </a:p>
          <a:p>
            <a:pPr indent="-331469" lvl="1" marL="800100" rtl="0" algn="l">
              <a:lnSpc>
                <a:spcPct val="120000"/>
              </a:lnSpc>
              <a:spcBef>
                <a:spcPts val="500"/>
              </a:spcBef>
              <a:spcAft>
                <a:spcPts val="0"/>
              </a:spcAft>
              <a:buClr>
                <a:schemeClr val="dk2"/>
              </a:buClr>
              <a:buSzPct val="100000"/>
              <a:buChar char="•"/>
            </a:pPr>
            <a:r>
              <a:rPr b="1" lang="fi-FI">
                <a:solidFill>
                  <a:schemeClr val="dk2"/>
                </a:solidFill>
              </a:rPr>
              <a:t>tehtäväkonflikti,</a:t>
            </a:r>
            <a:r>
              <a:rPr lang="fi-FI">
                <a:solidFill>
                  <a:schemeClr val="dk2"/>
                </a:solidFill>
              </a:rPr>
              <a:t> jossa erimielisyydet liittyvät tehtävien yksityiskohtiin tai tavoitteisiin (esim. eriävä käsitys tehtävän kiireellisyydestä)</a:t>
            </a:r>
            <a:endParaRPr/>
          </a:p>
          <a:p>
            <a:pPr indent="-331469" lvl="1" marL="800100" rtl="0" algn="l">
              <a:lnSpc>
                <a:spcPct val="120000"/>
              </a:lnSpc>
              <a:spcBef>
                <a:spcPts val="500"/>
              </a:spcBef>
              <a:spcAft>
                <a:spcPts val="0"/>
              </a:spcAft>
              <a:buClr>
                <a:schemeClr val="dk2"/>
              </a:buClr>
              <a:buSzPct val="100000"/>
              <a:buChar char="•"/>
            </a:pPr>
            <a:r>
              <a:rPr b="1" lang="fi-FI">
                <a:solidFill>
                  <a:schemeClr val="dk2"/>
                </a:solidFill>
              </a:rPr>
              <a:t>henkilökonflikti</a:t>
            </a:r>
            <a:r>
              <a:rPr lang="fi-FI">
                <a:solidFill>
                  <a:schemeClr val="dk2"/>
                </a:solidFill>
              </a:rPr>
              <a:t>, jossa erimielisyydet johtuvat yleensä yksilöiden tunteista (esim. haasteet osapuolten vuorovaikutussuhteessa) </a:t>
            </a:r>
            <a:endParaRPr/>
          </a:p>
          <a:p>
            <a:pPr indent="0" lvl="0" marL="0" rtl="0" algn="l">
              <a:lnSpc>
                <a:spcPct val="120000"/>
              </a:lnSpc>
              <a:spcBef>
                <a:spcPts val="1000"/>
              </a:spcBef>
              <a:spcAft>
                <a:spcPts val="0"/>
              </a:spcAft>
              <a:buClr>
                <a:schemeClr val="dk1"/>
              </a:buClr>
              <a:buSzPct val="100000"/>
              <a:buNone/>
            </a:pPr>
            <a:r>
              <a:t/>
            </a:r>
            <a:endParaRPr b="1">
              <a:solidFill>
                <a:schemeClr val="dk2"/>
              </a:solidFill>
            </a:endParaRPr>
          </a:p>
          <a:p>
            <a:pPr indent="0" lvl="0" marL="0" rtl="0" algn="l">
              <a:lnSpc>
                <a:spcPct val="120000"/>
              </a:lnSpc>
              <a:spcBef>
                <a:spcPts val="1000"/>
              </a:spcBef>
              <a:spcAft>
                <a:spcPts val="0"/>
              </a:spcAft>
              <a:buClr>
                <a:schemeClr val="dk1"/>
              </a:buClr>
              <a:buSzPct val="100000"/>
              <a:buNone/>
            </a:pPr>
            <a:r>
              <a:t/>
            </a:r>
            <a:endParaRPr b="1">
              <a:solidFill>
                <a:schemeClr val="dk2"/>
              </a:solidFill>
            </a:endParaRPr>
          </a:p>
          <a:p>
            <a:pPr indent="0" lvl="0" marL="0" rtl="0" algn="l">
              <a:lnSpc>
                <a:spcPct val="120000"/>
              </a:lnSpc>
              <a:spcBef>
                <a:spcPts val="1000"/>
              </a:spcBef>
              <a:spcAft>
                <a:spcPts val="0"/>
              </a:spcAft>
              <a:buClr>
                <a:schemeClr val="dk2"/>
              </a:buClr>
              <a:buSzPct val="100000"/>
              <a:buNone/>
            </a:pPr>
            <a:r>
              <a:rPr b="1" lang="fi-FI">
                <a:solidFill>
                  <a:schemeClr val="dk2"/>
                </a:solidFill>
              </a:rPr>
              <a:t>Millaisia tunteita tai mielikuvia sana konflikti herättää sinussa?</a:t>
            </a:r>
            <a:endParaRPr/>
          </a:p>
          <a:p>
            <a:pPr indent="0" lvl="0" marL="0" rtl="0" algn="l">
              <a:lnSpc>
                <a:spcPct val="120000"/>
              </a:lnSpc>
              <a:spcBef>
                <a:spcPts val="1000"/>
              </a:spcBef>
              <a:spcAft>
                <a:spcPts val="0"/>
              </a:spcAft>
              <a:buClr>
                <a:schemeClr val="dk2"/>
              </a:buClr>
              <a:buSzPct val="100000"/>
              <a:buNone/>
            </a:pPr>
            <a:r>
              <a:rPr b="1" lang="fi-FI">
                <a:solidFill>
                  <a:schemeClr val="dk2"/>
                </a:solidFill>
              </a:rPr>
              <a:t>Millaisia konflikteja työyhteisössäsi ilmenee (prosessi-, tehtävä- tai henkilökonflikti)?</a:t>
            </a:r>
            <a:endParaRPr/>
          </a:p>
          <a:p>
            <a:pPr indent="0" lvl="0" marL="0" rtl="0" algn="l">
              <a:lnSpc>
                <a:spcPct val="120000"/>
              </a:lnSpc>
              <a:spcBef>
                <a:spcPts val="1000"/>
              </a:spcBef>
              <a:spcAft>
                <a:spcPts val="0"/>
              </a:spcAft>
              <a:buClr>
                <a:schemeClr val="dk1"/>
              </a:buClr>
              <a:buSzPct val="100000"/>
              <a:buNone/>
            </a:pPr>
            <a:r>
              <a:t/>
            </a:r>
            <a:endParaRPr>
              <a:solidFill>
                <a:schemeClr val="dk2"/>
              </a:solidFill>
            </a:endParaRPr>
          </a:p>
          <a:p>
            <a:pPr indent="-247650" lvl="0" marL="342900" rtl="0" algn="l">
              <a:lnSpc>
                <a:spcPct val="90000"/>
              </a:lnSpc>
              <a:spcBef>
                <a:spcPts val="1000"/>
              </a:spcBef>
              <a:spcAft>
                <a:spcPts val="0"/>
              </a:spcAft>
              <a:buClr>
                <a:schemeClr val="dk1"/>
              </a:buClr>
              <a:buSzPct val="100000"/>
              <a:buFont typeface="Arial"/>
              <a:buNone/>
            </a:pPr>
            <a:r>
              <a:t/>
            </a:r>
            <a:endParaRPr/>
          </a:p>
        </p:txBody>
      </p:sp>
      <p:sp>
        <p:nvSpPr>
          <p:cNvPr id="232" name="Google Shape;232;p12"/>
          <p:cNvSpPr txBox="1"/>
          <p:nvPr>
            <p:ph type="title"/>
          </p:nvPr>
        </p:nvSpPr>
        <p:spPr>
          <a:xfrm>
            <a:off x="559067" y="136525"/>
            <a:ext cx="5536932"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Raleway"/>
              <a:buNone/>
            </a:pPr>
            <a:r>
              <a:rPr lang="fi-FI" sz="2800">
                <a:solidFill>
                  <a:schemeClr val="dk2"/>
                </a:solidFill>
              </a:rPr>
              <a:t>Konfliktivuorovaikutus</a:t>
            </a:r>
            <a:endParaRPr/>
          </a:p>
        </p:txBody>
      </p:sp>
      <p:sp>
        <p:nvSpPr>
          <p:cNvPr id="233" name="Google Shape;233;p12"/>
          <p:cNvSpPr/>
          <p:nvPr/>
        </p:nvSpPr>
        <p:spPr>
          <a:xfrm>
            <a:off x="5978575" y="4766749"/>
            <a:ext cx="5391900" cy="1334100"/>
          </a:xfrm>
          <a:prstGeom prst="rect">
            <a:avLst/>
          </a:prstGeom>
          <a:noFill/>
          <a:ln cap="flat" cmpd="sng" w="2857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234" name="Google Shape;234;p12"/>
          <p:cNvPicPr preferRelativeResize="0"/>
          <p:nvPr/>
        </p:nvPicPr>
        <p:blipFill rotWithShape="1">
          <a:blip r:embed="rId3">
            <a:alphaModFix/>
          </a:blip>
          <a:srcRect b="0" l="0" r="0" t="0"/>
          <a:stretch/>
        </p:blipFill>
        <p:spPr>
          <a:xfrm>
            <a:off x="5789351" y="4329772"/>
            <a:ext cx="3077817" cy="87394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3"/>
          <p:cNvSpPr txBox="1"/>
          <p:nvPr>
            <p:ph idx="1" type="body"/>
          </p:nvPr>
        </p:nvSpPr>
        <p:spPr>
          <a:xfrm>
            <a:off x="662609" y="1686651"/>
            <a:ext cx="11078817" cy="5668306"/>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lnSpc>
                <a:spcPct val="120000"/>
              </a:lnSpc>
              <a:spcBef>
                <a:spcPts val="0"/>
              </a:spcBef>
              <a:spcAft>
                <a:spcPts val="0"/>
              </a:spcAft>
              <a:buClr>
                <a:schemeClr val="dk2"/>
              </a:buClr>
              <a:buSzPct val="100000"/>
              <a:buNone/>
            </a:pPr>
            <a:r>
              <a:rPr b="1" lang="fi-FI" sz="2500">
                <a:solidFill>
                  <a:schemeClr val="dk2"/>
                </a:solidFill>
              </a:rPr>
              <a:t>1. Piilevä konflikti.</a:t>
            </a:r>
            <a:r>
              <a:rPr lang="fi-FI" sz="2500">
                <a:solidFill>
                  <a:schemeClr val="dk2"/>
                </a:solidFill>
              </a:rPr>
              <a:t> Konflikti voi olla alkuun piilevä, jos erimielisyys ainoastaan tiedostetaan, mutta siitä ei keskustella.</a:t>
            </a:r>
            <a:endParaRPr/>
          </a:p>
          <a:p>
            <a:pPr indent="-369887" lvl="0" marL="457200" rtl="0" algn="l">
              <a:lnSpc>
                <a:spcPct val="120000"/>
              </a:lnSpc>
              <a:spcBef>
                <a:spcPts val="400"/>
              </a:spcBef>
              <a:spcAft>
                <a:spcPts val="0"/>
              </a:spcAft>
              <a:buClr>
                <a:schemeClr val="dk1"/>
              </a:buClr>
              <a:buSzPct val="100000"/>
              <a:buNone/>
            </a:pPr>
            <a:r>
              <a:t/>
            </a:r>
            <a:endParaRPr sz="2500">
              <a:solidFill>
                <a:schemeClr val="dk2"/>
              </a:solidFill>
            </a:endParaRPr>
          </a:p>
          <a:p>
            <a:pPr indent="0" lvl="0" marL="0" rtl="0" algn="l">
              <a:lnSpc>
                <a:spcPct val="120000"/>
              </a:lnSpc>
              <a:spcBef>
                <a:spcPts val="400"/>
              </a:spcBef>
              <a:spcAft>
                <a:spcPts val="0"/>
              </a:spcAft>
              <a:buClr>
                <a:schemeClr val="dk2"/>
              </a:buClr>
              <a:buSzPct val="100000"/>
              <a:buNone/>
            </a:pPr>
            <a:r>
              <a:rPr b="1" lang="fi-FI" sz="2500">
                <a:solidFill>
                  <a:schemeClr val="dk2"/>
                </a:solidFill>
              </a:rPr>
              <a:t>2. Laukaisuvaihe.</a:t>
            </a:r>
            <a:r>
              <a:rPr lang="fi-FI" sz="2500">
                <a:solidFill>
                  <a:schemeClr val="dk2"/>
                </a:solidFill>
              </a:rPr>
              <a:t> Jokin tekijä tai tapahtuma voi laukaista piilevän konfliktin, jolloin konfliktista tulee näkyvä konfliktin osapuolille. Konfliktin laukeamisen jälkeen on tärkeä siirtyä ripeästi käsittelyvaiheeseen.</a:t>
            </a:r>
            <a:endParaRPr/>
          </a:p>
          <a:p>
            <a:pPr indent="0" lvl="0" marL="0" rtl="0" algn="l">
              <a:lnSpc>
                <a:spcPct val="120000"/>
              </a:lnSpc>
              <a:spcBef>
                <a:spcPts val="400"/>
              </a:spcBef>
              <a:spcAft>
                <a:spcPts val="0"/>
              </a:spcAft>
              <a:buClr>
                <a:schemeClr val="dk1"/>
              </a:buClr>
              <a:buSzPct val="100000"/>
              <a:buNone/>
            </a:pPr>
            <a:r>
              <a:t/>
            </a:r>
            <a:endParaRPr sz="2500">
              <a:solidFill>
                <a:schemeClr val="dk2"/>
              </a:solidFill>
            </a:endParaRPr>
          </a:p>
          <a:p>
            <a:pPr indent="0" lvl="0" marL="0" rtl="0" algn="l">
              <a:lnSpc>
                <a:spcPct val="120000"/>
              </a:lnSpc>
              <a:spcBef>
                <a:spcPts val="400"/>
              </a:spcBef>
              <a:spcAft>
                <a:spcPts val="0"/>
              </a:spcAft>
              <a:buClr>
                <a:schemeClr val="dk2"/>
              </a:buClr>
              <a:buSzPct val="100000"/>
              <a:buNone/>
            </a:pPr>
            <a:r>
              <a:rPr b="1" lang="fi-FI" sz="2500">
                <a:solidFill>
                  <a:schemeClr val="dk2"/>
                </a:solidFill>
              </a:rPr>
              <a:t>3. Käsittelyvaihe.</a:t>
            </a:r>
            <a:r>
              <a:rPr lang="fi-FI" sz="2500">
                <a:solidFill>
                  <a:schemeClr val="dk2"/>
                </a:solidFill>
              </a:rPr>
              <a:t> Konfliktin käsittelyvaiheessa erimielisyydet otetaan puheeksi osapuolten kesken ja niihin yritetään löytää ratkaisu. Käsittelyvaiheessa tärkeää on:</a:t>
            </a:r>
            <a:endParaRPr/>
          </a:p>
          <a:p>
            <a:pPr indent="-342900" lvl="1" marL="800100" rtl="0" algn="l">
              <a:lnSpc>
                <a:spcPct val="120000"/>
              </a:lnSpc>
              <a:spcBef>
                <a:spcPts val="400"/>
              </a:spcBef>
              <a:spcAft>
                <a:spcPts val="0"/>
              </a:spcAft>
              <a:buClr>
                <a:schemeClr val="dk2"/>
              </a:buClr>
              <a:buSzPct val="100000"/>
              <a:buChar char="•"/>
            </a:pPr>
            <a:r>
              <a:rPr lang="fi-FI" sz="2500">
                <a:solidFill>
                  <a:schemeClr val="dk2"/>
                </a:solidFill>
              </a:rPr>
              <a:t>Rakentaa yhteistä ymmärrystä. Mitä yritämme selvittää tai ratkaista ja miksi? </a:t>
            </a:r>
            <a:endParaRPr/>
          </a:p>
          <a:p>
            <a:pPr indent="-342900" lvl="1" marL="800100" rtl="0" algn="l">
              <a:lnSpc>
                <a:spcPct val="120000"/>
              </a:lnSpc>
              <a:spcBef>
                <a:spcPts val="400"/>
              </a:spcBef>
              <a:spcAft>
                <a:spcPts val="0"/>
              </a:spcAft>
              <a:buClr>
                <a:schemeClr val="dk2"/>
              </a:buClr>
              <a:buSzPct val="100000"/>
              <a:buChar char="•"/>
            </a:pPr>
            <a:r>
              <a:rPr lang="fi-FI" sz="2500">
                <a:solidFill>
                  <a:schemeClr val="dk2"/>
                </a:solidFill>
              </a:rPr>
              <a:t>Tehdä yhteistyötä toisen tai toisten osapuolten kanssa. Konfliktia ei voi kukaan ratkaista yksin.</a:t>
            </a:r>
            <a:endParaRPr/>
          </a:p>
          <a:p>
            <a:pPr indent="-342900" lvl="1" marL="800100" rtl="0" algn="l">
              <a:lnSpc>
                <a:spcPct val="120000"/>
              </a:lnSpc>
              <a:spcBef>
                <a:spcPts val="400"/>
              </a:spcBef>
              <a:spcAft>
                <a:spcPts val="0"/>
              </a:spcAft>
              <a:buClr>
                <a:schemeClr val="dk2"/>
              </a:buClr>
              <a:buSzPct val="100000"/>
              <a:buChar char="•"/>
            </a:pPr>
            <a:r>
              <a:rPr lang="fi-FI" sz="2500">
                <a:solidFill>
                  <a:schemeClr val="dk2"/>
                </a:solidFill>
              </a:rPr>
              <a:t>Kuunnella aktiivisesti. Toisen puhuessa älä mieti vasta-argumentteja, vaan keskity kuuntelemiseen.</a:t>
            </a:r>
            <a:endParaRPr/>
          </a:p>
          <a:p>
            <a:pPr indent="-342900" lvl="1" marL="800100" rtl="0" algn="l">
              <a:lnSpc>
                <a:spcPct val="120000"/>
              </a:lnSpc>
              <a:spcBef>
                <a:spcPts val="400"/>
              </a:spcBef>
              <a:spcAft>
                <a:spcPts val="0"/>
              </a:spcAft>
              <a:buClr>
                <a:schemeClr val="dk2"/>
              </a:buClr>
              <a:buSzPct val="100000"/>
              <a:buChar char="•"/>
            </a:pPr>
            <a:r>
              <a:rPr lang="fi-FI" sz="2500">
                <a:solidFill>
                  <a:schemeClr val="dk2"/>
                </a:solidFill>
              </a:rPr>
              <a:t>Tiedostaa oma asennoituminen. Mieti, mitä viestit esimerkiksi ilmeilläsi, eleilläsi tai äänensävylläsi.</a:t>
            </a:r>
            <a:endParaRPr/>
          </a:p>
          <a:p>
            <a:pPr indent="-342900" lvl="1" marL="800100" rtl="0" algn="l">
              <a:lnSpc>
                <a:spcPct val="120000"/>
              </a:lnSpc>
              <a:spcBef>
                <a:spcPts val="400"/>
              </a:spcBef>
              <a:spcAft>
                <a:spcPts val="0"/>
              </a:spcAft>
              <a:buClr>
                <a:schemeClr val="dk2"/>
              </a:buClr>
              <a:buSzPct val="100000"/>
              <a:buChar char="•"/>
            </a:pPr>
            <a:r>
              <a:rPr lang="fi-FI" sz="2500">
                <a:solidFill>
                  <a:schemeClr val="dk2"/>
                </a:solidFill>
              </a:rPr>
              <a:t>Hallita omia tunteita. Tunteiden esille tuomista ei tarvitse vältellä, mutta osoita ne harkitusti. Ota huomioon myös toisen tunteet ja osoita tarvittaessa empatiaa.</a:t>
            </a:r>
            <a:endParaRPr/>
          </a:p>
          <a:p>
            <a:pPr indent="-255587" lvl="0" marL="342900" rtl="0" algn="l">
              <a:lnSpc>
                <a:spcPct val="120000"/>
              </a:lnSpc>
              <a:spcBef>
                <a:spcPts val="400"/>
              </a:spcBef>
              <a:spcAft>
                <a:spcPts val="0"/>
              </a:spcAft>
              <a:buClr>
                <a:schemeClr val="dk1"/>
              </a:buClr>
              <a:buSzPct val="100000"/>
              <a:buNone/>
            </a:pPr>
            <a:r>
              <a:t/>
            </a:r>
            <a:endParaRPr sz="2500">
              <a:solidFill>
                <a:schemeClr val="dk2"/>
              </a:solidFill>
            </a:endParaRPr>
          </a:p>
          <a:p>
            <a:pPr indent="0" lvl="0" marL="0" rtl="0" algn="l">
              <a:lnSpc>
                <a:spcPct val="120000"/>
              </a:lnSpc>
              <a:spcBef>
                <a:spcPts val="400"/>
              </a:spcBef>
              <a:spcAft>
                <a:spcPts val="0"/>
              </a:spcAft>
              <a:buClr>
                <a:schemeClr val="dk2"/>
              </a:buClr>
              <a:buSzPct val="100000"/>
              <a:buNone/>
            </a:pPr>
            <a:r>
              <a:rPr b="1" lang="fi-FI" sz="2500">
                <a:solidFill>
                  <a:schemeClr val="dk2"/>
                </a:solidFill>
              </a:rPr>
              <a:t>4. Ratkaisun hyväksyminen.</a:t>
            </a:r>
            <a:r>
              <a:rPr lang="fi-FI" sz="2500">
                <a:solidFill>
                  <a:schemeClr val="dk2"/>
                </a:solidFill>
              </a:rPr>
              <a:t> Konfliktin käsittelemisen tulisi johtaa jonkinlaiseen </a:t>
            </a:r>
            <a:r>
              <a:rPr b="1" lang="fi-FI" sz="2500">
                <a:solidFill>
                  <a:schemeClr val="dk2"/>
                </a:solidFill>
              </a:rPr>
              <a:t>ratkaisuun</a:t>
            </a:r>
            <a:r>
              <a:rPr lang="fi-FI" sz="2500">
                <a:solidFill>
                  <a:schemeClr val="dk2"/>
                </a:solidFill>
              </a:rPr>
              <a:t>, joka kaikkien osapuolten tulee hyväksyä. Ulkopuolinen sovittelija voi auttaa ratkaisun löytämisessä, mikäli osapuolet eivät itse pääse yhteisymmärrykseen.</a:t>
            </a:r>
            <a:endParaRPr/>
          </a:p>
          <a:p>
            <a:pPr indent="0" lvl="0" marL="0" rtl="0" algn="l">
              <a:lnSpc>
                <a:spcPct val="120000"/>
              </a:lnSpc>
              <a:spcBef>
                <a:spcPts val="400"/>
              </a:spcBef>
              <a:spcAft>
                <a:spcPts val="0"/>
              </a:spcAft>
              <a:buClr>
                <a:schemeClr val="dk1"/>
              </a:buClr>
              <a:buSzPct val="100000"/>
              <a:buNone/>
            </a:pPr>
            <a:r>
              <a:t/>
            </a:r>
            <a:endParaRPr sz="2500">
              <a:solidFill>
                <a:schemeClr val="dk2"/>
              </a:solidFill>
            </a:endParaRPr>
          </a:p>
          <a:p>
            <a:pPr indent="0" lvl="0" marL="0" rtl="0" algn="l">
              <a:lnSpc>
                <a:spcPct val="120000"/>
              </a:lnSpc>
              <a:spcBef>
                <a:spcPts val="400"/>
              </a:spcBef>
              <a:spcAft>
                <a:spcPts val="0"/>
              </a:spcAft>
              <a:buClr>
                <a:schemeClr val="dk2"/>
              </a:buClr>
              <a:buSzPct val="100000"/>
              <a:buNone/>
            </a:pPr>
            <a:r>
              <a:rPr b="1" lang="fi-FI" sz="2500">
                <a:solidFill>
                  <a:schemeClr val="dk2"/>
                </a:solidFill>
              </a:rPr>
              <a:t>5. Ratkaisuun sopeutuminen</a:t>
            </a:r>
            <a:r>
              <a:rPr lang="fi-FI" sz="2500">
                <a:solidFill>
                  <a:schemeClr val="dk2"/>
                </a:solidFill>
              </a:rPr>
              <a:t>. Lopuksi osapuolten tulisi sopeutua yhdessä löydettyyn ratkaisuun.</a:t>
            </a:r>
            <a:r>
              <a:rPr b="1" lang="fi-FI" sz="2500">
                <a:solidFill>
                  <a:schemeClr val="dk2"/>
                </a:solidFill>
              </a:rPr>
              <a:t> </a:t>
            </a:r>
            <a:r>
              <a:rPr lang="fi-FI" sz="2500">
                <a:solidFill>
                  <a:schemeClr val="dk2"/>
                </a:solidFill>
              </a:rPr>
              <a:t>Mikäli tähän ratkaisuun ei sopeuduta, voi syntyä uusia erimielisyyksiä, jotka voivat johtaa uusiin konflikteihin.</a:t>
            </a:r>
            <a:endParaRPr/>
          </a:p>
          <a:p>
            <a:pPr indent="0" lvl="0" marL="0" rtl="0" algn="l">
              <a:lnSpc>
                <a:spcPct val="120000"/>
              </a:lnSpc>
              <a:spcBef>
                <a:spcPts val="1000"/>
              </a:spcBef>
              <a:spcAft>
                <a:spcPts val="0"/>
              </a:spcAft>
              <a:buClr>
                <a:schemeClr val="dk2"/>
              </a:buClr>
              <a:buSzPct val="100000"/>
              <a:buNone/>
            </a:pPr>
            <a:br>
              <a:rPr lang="fi-FI">
                <a:solidFill>
                  <a:schemeClr val="dk2"/>
                </a:solidFill>
              </a:rPr>
            </a:br>
            <a:br>
              <a:rPr lang="fi-FI"/>
            </a:br>
            <a:endParaRPr/>
          </a:p>
        </p:txBody>
      </p:sp>
      <p:sp>
        <p:nvSpPr>
          <p:cNvPr id="240" name="Google Shape;240;p13"/>
          <p:cNvSpPr txBox="1"/>
          <p:nvPr>
            <p:ph type="title"/>
          </p:nvPr>
        </p:nvSpPr>
        <p:spPr>
          <a:xfrm>
            <a:off x="559067" y="136525"/>
            <a:ext cx="5536932"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Raleway"/>
              <a:buNone/>
            </a:pPr>
            <a:r>
              <a:rPr lang="fi-FI" sz="2800">
                <a:solidFill>
                  <a:schemeClr val="dk2"/>
                </a:solidFill>
              </a:rPr>
              <a:t>Konfliktin eteneminen ja vinkkejä sen käsittelyyn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pic>
        <p:nvPicPr>
          <p:cNvPr id="245" name="Google Shape;245;p14"/>
          <p:cNvPicPr preferRelativeResize="0"/>
          <p:nvPr/>
        </p:nvPicPr>
        <p:blipFill rotWithShape="1">
          <a:blip r:embed="rId3">
            <a:alphaModFix/>
          </a:blip>
          <a:srcRect b="0" l="0" r="0" t="0"/>
          <a:stretch/>
        </p:blipFill>
        <p:spPr>
          <a:xfrm>
            <a:off x="1" y="874643"/>
            <a:ext cx="8087798" cy="4911576"/>
          </a:xfrm>
          <a:prstGeom prst="rect">
            <a:avLst/>
          </a:prstGeom>
          <a:noFill/>
          <a:ln>
            <a:noFill/>
          </a:ln>
        </p:spPr>
      </p:pic>
      <p:sp>
        <p:nvSpPr>
          <p:cNvPr id="246" name="Google Shape;246;p14"/>
          <p:cNvSpPr txBox="1"/>
          <p:nvPr/>
        </p:nvSpPr>
        <p:spPr>
          <a:xfrm>
            <a:off x="909011" y="2645276"/>
            <a:ext cx="6732101"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fi-FI" sz="1600">
                <a:solidFill>
                  <a:schemeClr val="dk2"/>
                </a:solidFill>
                <a:latin typeface="Arial"/>
                <a:ea typeface="Arial"/>
                <a:cs typeface="Arial"/>
                <a:sym typeface="Arial"/>
              </a:rPr>
              <a:t>Työntekijä Myrsky on siirretty työskentelemään samaan tiimiin työntekijä Pajun kanssa. Paju on ollut samoissa työtehtävissä jo pitkään, kun taas Myrsky on siirtynyt tehtäviin aivan uutena, minkä vuoksi heidän työtapansa eroavat monella tapaa toisistaan. Myrsky kokee, että hänen muutosehdotuksiaan ei kuulla työyhteisössä, kun taas Paju haluaisi jatkaa työskentelyä niin kuin aina ennenkin. Eroavaisuudet työtavoissa johtavat päivittäisiin erimielisyyksiin Pajun ja Myrskyn välillä ja aiheuttavat ongelmia työntekoon. Ongelmat ovat äityneet konflikteiksi, joita ei tunnuta saavan työyhteisössä ratkottua.</a:t>
            </a:r>
            <a:endParaRPr sz="1600">
              <a:solidFill>
                <a:schemeClr val="dk2"/>
              </a:solidFill>
              <a:latin typeface="Arial"/>
              <a:ea typeface="Arial"/>
              <a:cs typeface="Arial"/>
              <a:sym typeface="Arial"/>
            </a:endParaRPr>
          </a:p>
        </p:txBody>
      </p:sp>
      <p:sp>
        <p:nvSpPr>
          <p:cNvPr id="247" name="Google Shape;247;p14"/>
          <p:cNvSpPr txBox="1"/>
          <p:nvPr/>
        </p:nvSpPr>
        <p:spPr>
          <a:xfrm>
            <a:off x="8600659" y="1892495"/>
            <a:ext cx="3180523" cy="35394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i-FI" sz="1600">
                <a:solidFill>
                  <a:schemeClr val="dk2"/>
                </a:solidFill>
                <a:latin typeface="Arial"/>
                <a:ea typeface="Arial"/>
                <a:cs typeface="Arial"/>
                <a:sym typeface="Arial"/>
              </a:rPr>
              <a:t>Kuinka tilannetta tulisi lähestyä, jotta konfliktit Pajun ja Myrskyn välillä saataisiin ratkottua ja työskentely tiimissä voisi jatkua toimivammin?</a:t>
            </a:r>
            <a:endParaRPr/>
          </a:p>
          <a:p>
            <a:pPr indent="0" lvl="0" marL="0" marR="0" rtl="0" algn="l">
              <a:spcBef>
                <a:spcPts val="0"/>
              </a:spcBef>
              <a:spcAft>
                <a:spcPts val="0"/>
              </a:spcAft>
              <a:buNone/>
            </a:pPr>
            <a:r>
              <a:t/>
            </a:r>
            <a:endParaRPr sz="1600">
              <a:solidFill>
                <a:schemeClr val="dk2"/>
              </a:solidFill>
              <a:latin typeface="Arial"/>
              <a:ea typeface="Arial"/>
              <a:cs typeface="Arial"/>
              <a:sym typeface="Arial"/>
            </a:endParaRPr>
          </a:p>
          <a:p>
            <a:pPr indent="0" lvl="0" marL="0" marR="0" rtl="0" algn="l">
              <a:spcBef>
                <a:spcPts val="0"/>
              </a:spcBef>
              <a:spcAft>
                <a:spcPts val="0"/>
              </a:spcAft>
              <a:buNone/>
            </a:pPr>
            <a:r>
              <a:rPr lang="fi-FI" sz="1600">
                <a:solidFill>
                  <a:schemeClr val="dk2"/>
                </a:solidFill>
                <a:latin typeface="Arial"/>
                <a:ea typeface="Arial"/>
                <a:cs typeface="Arial"/>
                <a:sym typeface="Arial"/>
              </a:rPr>
              <a:t>Kuinka esihenkilön tulisi toimia kuvatussa tilanteessa?</a:t>
            </a:r>
            <a:endParaRPr/>
          </a:p>
          <a:p>
            <a:pPr indent="0" lvl="0" marL="0" marR="0" rtl="0" algn="l">
              <a:spcBef>
                <a:spcPts val="0"/>
              </a:spcBef>
              <a:spcAft>
                <a:spcPts val="0"/>
              </a:spcAft>
              <a:buNone/>
            </a:pPr>
            <a:r>
              <a:t/>
            </a:r>
            <a:endParaRPr sz="1600">
              <a:solidFill>
                <a:schemeClr val="dk2"/>
              </a:solidFill>
              <a:latin typeface="Arial"/>
              <a:ea typeface="Arial"/>
              <a:cs typeface="Arial"/>
              <a:sym typeface="Arial"/>
            </a:endParaRPr>
          </a:p>
          <a:p>
            <a:pPr indent="0" lvl="0" marL="0" marR="0" rtl="0" algn="l">
              <a:spcBef>
                <a:spcPts val="0"/>
              </a:spcBef>
              <a:spcAft>
                <a:spcPts val="0"/>
              </a:spcAft>
              <a:buNone/>
            </a:pPr>
            <a:r>
              <a:rPr lang="fi-FI" sz="1600">
                <a:solidFill>
                  <a:schemeClr val="dk2"/>
                </a:solidFill>
                <a:latin typeface="Arial"/>
                <a:ea typeface="Arial"/>
                <a:cs typeface="Arial"/>
                <a:sym typeface="Arial"/>
              </a:rPr>
              <a:t>Millainen muutos kohti toimivampaa työyhteisöä tällaisesta konfliktista voisi seurata, kun se hallitaan osaavasti?</a:t>
            </a:r>
            <a:endParaRPr/>
          </a:p>
        </p:txBody>
      </p:sp>
      <p:sp>
        <p:nvSpPr>
          <p:cNvPr id="248" name="Google Shape;248;p14"/>
          <p:cNvSpPr/>
          <p:nvPr/>
        </p:nvSpPr>
        <p:spPr>
          <a:xfrm>
            <a:off x="7652462" y="3253408"/>
            <a:ext cx="622852" cy="490330"/>
          </a:xfrm>
          <a:prstGeom prst="rightArrow">
            <a:avLst>
              <a:gd fmla="val 50000" name="adj1"/>
              <a:gd fmla="val 50000" name="adj2"/>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249" name="Google Shape;249;p14"/>
          <p:cNvSpPr/>
          <p:nvPr/>
        </p:nvSpPr>
        <p:spPr>
          <a:xfrm>
            <a:off x="8415128" y="1493559"/>
            <a:ext cx="3383993" cy="4292660"/>
          </a:xfrm>
          <a:prstGeom prst="rect">
            <a:avLst/>
          </a:prstGeom>
          <a:noFill/>
          <a:ln cap="flat" cmpd="sng" w="2222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250" name="Google Shape;250;p14"/>
          <p:cNvPicPr preferRelativeResize="0"/>
          <p:nvPr/>
        </p:nvPicPr>
        <p:blipFill rotWithShape="1">
          <a:blip r:embed="rId4">
            <a:alphaModFix/>
          </a:blip>
          <a:srcRect b="0" l="0" r="0" t="0"/>
          <a:stretch/>
        </p:blipFill>
        <p:spPr>
          <a:xfrm>
            <a:off x="8582720" y="1027863"/>
            <a:ext cx="3077817" cy="873948"/>
          </a:xfrm>
          <a:prstGeom prst="rect">
            <a:avLst/>
          </a:prstGeom>
          <a:noFill/>
          <a:ln>
            <a:noFill/>
          </a:ln>
        </p:spPr>
      </p:pic>
      <p:sp>
        <p:nvSpPr>
          <p:cNvPr id="251" name="Google Shape;251;p14"/>
          <p:cNvSpPr txBox="1"/>
          <p:nvPr>
            <p:ph type="title"/>
          </p:nvPr>
        </p:nvSpPr>
        <p:spPr>
          <a:xfrm>
            <a:off x="559066" y="136525"/>
            <a:ext cx="7856063"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Raleway"/>
              <a:buNone/>
            </a:pPr>
            <a:r>
              <a:rPr lang="fi-FI" sz="2800">
                <a:solidFill>
                  <a:schemeClr val="dk2"/>
                </a:solidFill>
              </a:rPr>
              <a:t>Konfliktivuorovaikutus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5"/>
          <p:cNvSpPr txBox="1"/>
          <p:nvPr>
            <p:ph type="title"/>
          </p:nvPr>
        </p:nvSpPr>
        <p:spPr>
          <a:xfrm>
            <a:off x="831850" y="1690489"/>
            <a:ext cx="10515600" cy="171926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000"/>
              <a:buFont typeface="Raleway"/>
              <a:buNone/>
            </a:pPr>
            <a:r>
              <a:rPr lang="fi-FI">
                <a:solidFill>
                  <a:schemeClr val="dk2"/>
                </a:solidFill>
              </a:rPr>
              <a:t>Palautevuorovaikutus</a:t>
            </a:r>
            <a:endParaRPr/>
          </a:p>
        </p:txBody>
      </p:sp>
      <p:sp>
        <p:nvSpPr>
          <p:cNvPr id="257" name="Google Shape;257;p15"/>
          <p:cNvSpPr txBox="1"/>
          <p:nvPr/>
        </p:nvSpPr>
        <p:spPr>
          <a:xfrm>
            <a:off x="3667800" y="6600750"/>
            <a:ext cx="4856400" cy="109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i-FI" sz="1100">
                <a:solidFill>
                  <a:srgbClr val="7F7F7F"/>
                </a:solidFill>
                <a:latin typeface="Raleway"/>
                <a:ea typeface="Raleway"/>
                <a:cs typeface="Raleway"/>
                <a:sym typeface="Raleway"/>
              </a:rPr>
              <a:t>Halkola, Immonen, Juuso, Monto, Rekonen, Tynkkynen ja Vihro. 2022. </a:t>
            </a:r>
            <a:endParaRPr/>
          </a:p>
          <a:p>
            <a:pPr indent="0" lvl="0" marL="0" marR="0" rtl="0" algn="l">
              <a:spcBef>
                <a:spcPts val="0"/>
              </a:spcBef>
              <a:spcAft>
                <a:spcPts val="0"/>
              </a:spcAft>
              <a:buNone/>
            </a:pPr>
            <a:br>
              <a:rPr lang="fi-FI" sz="1800">
                <a:solidFill>
                  <a:schemeClr val="dk1"/>
                </a:solidFill>
                <a:latin typeface="Arial"/>
                <a:ea typeface="Arial"/>
                <a:cs typeface="Arial"/>
                <a:sym typeface="Arial"/>
              </a:rPr>
            </a:br>
            <a:br>
              <a:rPr lang="fi-FI"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6"/>
          <p:cNvSpPr txBox="1"/>
          <p:nvPr>
            <p:ph idx="1" type="body"/>
          </p:nvPr>
        </p:nvSpPr>
        <p:spPr>
          <a:xfrm>
            <a:off x="472647" y="1540966"/>
            <a:ext cx="11487159" cy="3400372"/>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120000"/>
              </a:lnSpc>
              <a:spcBef>
                <a:spcPts val="0"/>
              </a:spcBef>
              <a:spcAft>
                <a:spcPts val="0"/>
              </a:spcAft>
              <a:buClr>
                <a:schemeClr val="dk2"/>
              </a:buClr>
              <a:buSzPts val="2300"/>
              <a:buNone/>
            </a:pPr>
            <a:r>
              <a:rPr lang="fi-FI" sz="1600">
                <a:solidFill>
                  <a:schemeClr val="dk2"/>
                </a:solidFill>
              </a:rPr>
              <a:t>Palautevuorovaikutus on tärkeä osa työyhteisön arkea. Toimiva palautevuorovaikutus tukee esimerkiksi koko työyhteisön hyvinvointia sekä yksilöiden työssä kehittymistä ja lisää työntekijöiden motivaatiota.</a:t>
            </a:r>
            <a:endParaRPr sz="1600"/>
          </a:p>
          <a:p>
            <a:pPr indent="0" lvl="0" marL="0" rtl="0" algn="l">
              <a:lnSpc>
                <a:spcPct val="120000"/>
              </a:lnSpc>
              <a:spcBef>
                <a:spcPts val="1000"/>
              </a:spcBef>
              <a:spcAft>
                <a:spcPts val="0"/>
              </a:spcAft>
              <a:buClr>
                <a:schemeClr val="dk2"/>
              </a:buClr>
              <a:buSzPts val="2300"/>
              <a:buNone/>
            </a:pPr>
            <a:r>
              <a:rPr lang="fi-FI" sz="1600">
                <a:solidFill>
                  <a:schemeClr val="dk2"/>
                </a:solidFill>
              </a:rPr>
              <a:t>Hyvään palautevuorovaikutukseen kuuluu kaikkien työyhteisön jäsenten keskinäinen palautteen aktiivinen </a:t>
            </a:r>
            <a:r>
              <a:rPr b="1" lang="fi-FI" sz="1600">
                <a:solidFill>
                  <a:schemeClr val="dk2"/>
                </a:solidFill>
              </a:rPr>
              <a:t>antaminen</a:t>
            </a:r>
            <a:r>
              <a:rPr lang="fi-FI" sz="1600">
                <a:solidFill>
                  <a:schemeClr val="dk2"/>
                </a:solidFill>
              </a:rPr>
              <a:t>, </a:t>
            </a:r>
            <a:r>
              <a:rPr b="1" lang="fi-FI" sz="1600">
                <a:solidFill>
                  <a:schemeClr val="dk2"/>
                </a:solidFill>
              </a:rPr>
              <a:t>vastaanottaminen </a:t>
            </a:r>
            <a:r>
              <a:rPr lang="fi-FI" sz="1600">
                <a:solidFill>
                  <a:schemeClr val="dk2"/>
                </a:solidFill>
              </a:rPr>
              <a:t>ja </a:t>
            </a:r>
            <a:r>
              <a:rPr b="1" lang="fi-FI" sz="1600">
                <a:solidFill>
                  <a:schemeClr val="dk2"/>
                </a:solidFill>
              </a:rPr>
              <a:t>hakeminen</a:t>
            </a:r>
            <a:r>
              <a:rPr lang="fi-FI" sz="1600">
                <a:solidFill>
                  <a:schemeClr val="dk2"/>
                </a:solidFill>
              </a:rPr>
              <a:t>. Jotta palautevuorovaikutus olisi sujuvaa, molemmilla osapuolilla tulee olla kykyä ja halua tehdä perusteltuja havaintoja sekä omasta, että toisen käyttäytymisestä.</a:t>
            </a:r>
            <a:endParaRPr sz="1600"/>
          </a:p>
          <a:p>
            <a:pPr indent="0" lvl="0" marL="0" rtl="0" algn="l">
              <a:lnSpc>
                <a:spcPct val="120000"/>
              </a:lnSpc>
              <a:spcBef>
                <a:spcPts val="1000"/>
              </a:spcBef>
              <a:spcAft>
                <a:spcPts val="0"/>
              </a:spcAft>
              <a:buClr>
                <a:srgbClr val="FF0000"/>
              </a:buClr>
              <a:buSzPts val="2300"/>
              <a:buNone/>
            </a:pPr>
            <a:r>
              <a:rPr lang="fi-FI" sz="1600">
                <a:solidFill>
                  <a:schemeClr val="dk2"/>
                </a:solidFill>
              </a:rPr>
              <a:t>Osaavasti annettu palaute on oikea-aikaista, tarkkaa ja kehittävää.</a:t>
            </a:r>
            <a:endParaRPr sz="1600">
              <a:solidFill>
                <a:schemeClr val="dk2"/>
              </a:solidFill>
            </a:endParaRPr>
          </a:p>
          <a:p>
            <a:pPr indent="0" lvl="0" marL="0" rtl="0" algn="l">
              <a:lnSpc>
                <a:spcPct val="90000"/>
              </a:lnSpc>
              <a:spcBef>
                <a:spcPts val="1000"/>
              </a:spcBef>
              <a:spcAft>
                <a:spcPts val="0"/>
              </a:spcAft>
              <a:buClr>
                <a:schemeClr val="dk1"/>
              </a:buClr>
              <a:buSzPts val="2400"/>
              <a:buNone/>
            </a:pPr>
            <a:br>
              <a:rPr lang="fi-FI"/>
            </a:br>
            <a:br>
              <a:rPr lang="fi-FI"/>
            </a:br>
            <a:br>
              <a:rPr lang="fi-FI"/>
            </a:br>
            <a:br>
              <a:rPr lang="fi-FI"/>
            </a:br>
            <a:endParaRPr/>
          </a:p>
        </p:txBody>
      </p:sp>
      <p:sp>
        <p:nvSpPr>
          <p:cNvPr id="264" name="Google Shape;264;p16"/>
          <p:cNvSpPr txBox="1"/>
          <p:nvPr>
            <p:ph idx="2" type="body"/>
          </p:nvPr>
        </p:nvSpPr>
        <p:spPr>
          <a:xfrm>
            <a:off x="663304" y="3755581"/>
            <a:ext cx="5396565" cy="4768606"/>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120000"/>
              </a:lnSpc>
              <a:spcBef>
                <a:spcPts val="0"/>
              </a:spcBef>
              <a:spcAft>
                <a:spcPts val="0"/>
              </a:spcAft>
              <a:buClr>
                <a:schemeClr val="dk2"/>
              </a:buClr>
              <a:buSzPct val="100000"/>
              <a:buNone/>
            </a:pPr>
            <a:r>
              <a:rPr b="1" lang="fi-FI" sz="2000">
                <a:solidFill>
                  <a:schemeClr val="dk2"/>
                </a:solidFill>
              </a:rPr>
              <a:t>Myönteinen palaute</a:t>
            </a:r>
            <a:endParaRPr sz="2000">
              <a:solidFill>
                <a:schemeClr val="dk2"/>
              </a:solidFill>
            </a:endParaRPr>
          </a:p>
          <a:p>
            <a:pPr indent="0" lvl="0" marL="0" rtl="0" algn="l">
              <a:lnSpc>
                <a:spcPct val="120000"/>
              </a:lnSpc>
              <a:spcBef>
                <a:spcPts val="1000"/>
              </a:spcBef>
              <a:spcAft>
                <a:spcPts val="0"/>
              </a:spcAft>
              <a:buClr>
                <a:schemeClr val="dk2"/>
              </a:buClr>
              <a:buSzPct val="100000"/>
              <a:buNone/>
            </a:pPr>
            <a:r>
              <a:rPr lang="fi-FI" sz="2000">
                <a:solidFill>
                  <a:schemeClr val="dk2"/>
                </a:solidFill>
              </a:rPr>
              <a:t>Myönteinen palaute, kuten kannustaminen, antaa vastaanottajalle  lisää varmuutta siihen, kuinka toimia jatkossa. Myönteistä palautetta on hyvä antaa myös työntekijältä toiselle heti, kun sille näkee aihetta.</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120000"/>
              </a:lnSpc>
              <a:spcBef>
                <a:spcPts val="0"/>
              </a:spcBef>
              <a:spcAft>
                <a:spcPts val="0"/>
              </a:spcAft>
              <a:buClr>
                <a:schemeClr val="dk1"/>
              </a:buClr>
              <a:buSzPct val="100000"/>
              <a:buNone/>
            </a:pPr>
            <a:br>
              <a:rPr lang="fi-FI"/>
            </a:br>
            <a:r>
              <a:rPr b="1" lang="fi-FI" sz="1700">
                <a:solidFill>
                  <a:schemeClr val="dk2"/>
                </a:solidFill>
              </a:rPr>
              <a:t>Milloin ja millaisessa tilanteessa olet viimeksi saanut tai antanut myönteistä palautetta? </a:t>
            </a:r>
            <a:endParaRPr/>
          </a:p>
          <a:p>
            <a:pPr indent="0" lvl="0" marL="0" rtl="0" algn="l">
              <a:lnSpc>
                <a:spcPct val="120000"/>
              </a:lnSpc>
              <a:spcBef>
                <a:spcPts val="0"/>
              </a:spcBef>
              <a:spcAft>
                <a:spcPts val="0"/>
              </a:spcAft>
              <a:buClr>
                <a:schemeClr val="dk1"/>
              </a:buClr>
              <a:buSzPct val="100000"/>
              <a:buNone/>
            </a:pPr>
            <a:r>
              <a:t/>
            </a:r>
            <a:endParaRPr b="1" sz="1700">
              <a:solidFill>
                <a:schemeClr val="dk2"/>
              </a:solidFill>
            </a:endParaRPr>
          </a:p>
          <a:p>
            <a:pPr indent="0" lvl="0" marL="0" rtl="0" algn="l">
              <a:lnSpc>
                <a:spcPct val="120000"/>
              </a:lnSpc>
              <a:spcBef>
                <a:spcPts val="0"/>
              </a:spcBef>
              <a:spcAft>
                <a:spcPts val="0"/>
              </a:spcAft>
              <a:buClr>
                <a:schemeClr val="dk2"/>
              </a:buClr>
              <a:buSzPct val="100000"/>
              <a:buNone/>
            </a:pPr>
            <a:r>
              <a:rPr b="1" lang="fi-FI" sz="1700">
                <a:solidFill>
                  <a:schemeClr val="dk2"/>
                </a:solidFill>
              </a:rPr>
              <a:t>Millaisia tunteita myönteisen palautteen vastaanottaminen tai antaminen on herättänyt?</a:t>
            </a:r>
            <a:endParaRPr/>
          </a:p>
          <a:p>
            <a:pPr indent="0" lvl="0" marL="0" rtl="0" algn="l">
              <a:lnSpc>
                <a:spcPct val="120000"/>
              </a:lnSpc>
              <a:spcBef>
                <a:spcPts val="1000"/>
              </a:spcBef>
              <a:spcAft>
                <a:spcPts val="0"/>
              </a:spcAft>
              <a:buClr>
                <a:schemeClr val="dk1"/>
              </a:buClr>
              <a:buSzPct val="100000"/>
              <a:buNone/>
            </a:pPr>
            <a:r>
              <a:t/>
            </a:r>
            <a:endParaRPr>
              <a:solidFill>
                <a:schemeClr val="dk2"/>
              </a:solidFill>
            </a:endParaRPr>
          </a:p>
          <a:p>
            <a:pPr indent="-236220" lvl="0" marL="342900" rtl="0" algn="l">
              <a:lnSpc>
                <a:spcPct val="90000"/>
              </a:lnSpc>
              <a:spcBef>
                <a:spcPts val="1000"/>
              </a:spcBef>
              <a:spcAft>
                <a:spcPts val="0"/>
              </a:spcAft>
              <a:buClr>
                <a:schemeClr val="dk1"/>
              </a:buClr>
              <a:buSzPct val="100000"/>
              <a:buFont typeface="Arial"/>
              <a:buNone/>
            </a:pPr>
            <a:r>
              <a:t/>
            </a:r>
            <a:endParaRPr/>
          </a:p>
        </p:txBody>
      </p:sp>
      <p:sp>
        <p:nvSpPr>
          <p:cNvPr id="265" name="Google Shape;265;p16"/>
          <p:cNvSpPr txBox="1"/>
          <p:nvPr>
            <p:ph type="title"/>
          </p:nvPr>
        </p:nvSpPr>
        <p:spPr>
          <a:xfrm>
            <a:off x="500834" y="226079"/>
            <a:ext cx="5536932"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Raleway"/>
              <a:buNone/>
            </a:pPr>
            <a:r>
              <a:rPr lang="fi-FI" sz="2800">
                <a:solidFill>
                  <a:schemeClr val="dk2"/>
                </a:solidFill>
              </a:rPr>
              <a:t>Palautevuorovaikutus</a:t>
            </a:r>
            <a:endParaRPr/>
          </a:p>
        </p:txBody>
      </p:sp>
      <p:sp>
        <p:nvSpPr>
          <p:cNvPr id="266" name="Google Shape;266;p16"/>
          <p:cNvSpPr/>
          <p:nvPr/>
        </p:nvSpPr>
        <p:spPr>
          <a:xfrm>
            <a:off x="472647" y="3636314"/>
            <a:ext cx="5593306" cy="2932928"/>
          </a:xfrm>
          <a:prstGeom prst="rect">
            <a:avLst/>
          </a:prstGeom>
          <a:noFill/>
          <a:ln cap="flat" cmpd="sng" w="2857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267" name="Google Shape;267;p16"/>
          <p:cNvPicPr preferRelativeResize="0"/>
          <p:nvPr/>
        </p:nvPicPr>
        <p:blipFill rotWithShape="1">
          <a:blip r:embed="rId3">
            <a:alphaModFix/>
          </a:blip>
          <a:srcRect b="0" l="0" r="0" t="0"/>
          <a:stretch/>
        </p:blipFill>
        <p:spPr>
          <a:xfrm>
            <a:off x="366631" y="4941338"/>
            <a:ext cx="2429578" cy="689880"/>
          </a:xfrm>
          <a:prstGeom prst="rect">
            <a:avLst/>
          </a:prstGeom>
          <a:noFill/>
          <a:ln>
            <a:noFill/>
          </a:ln>
        </p:spPr>
      </p:pic>
      <p:sp>
        <p:nvSpPr>
          <p:cNvPr id="268" name="Google Shape;268;p16"/>
          <p:cNvSpPr txBox="1"/>
          <p:nvPr/>
        </p:nvSpPr>
        <p:spPr>
          <a:xfrm>
            <a:off x="6518983" y="3747545"/>
            <a:ext cx="5396565" cy="4768606"/>
          </a:xfrm>
          <a:prstGeom prst="rect">
            <a:avLst/>
          </a:prstGeom>
          <a:noFill/>
          <a:ln>
            <a:noFill/>
          </a:ln>
        </p:spPr>
        <p:txBody>
          <a:bodyPr anchorCtr="0" anchor="t" bIns="45700" lIns="91425" spcFirstLastPara="1" rIns="91425" wrap="square" tIns="45700">
            <a:normAutofit/>
          </a:bodyPr>
          <a:lstStyle/>
          <a:p>
            <a:pPr indent="0" lvl="0" marL="0" marR="0" rtl="0" algn="l">
              <a:lnSpc>
                <a:spcPct val="120000"/>
              </a:lnSpc>
              <a:spcBef>
                <a:spcPts val="0"/>
              </a:spcBef>
              <a:spcAft>
                <a:spcPts val="0"/>
              </a:spcAft>
              <a:buClr>
                <a:schemeClr val="dk2"/>
              </a:buClr>
              <a:buSzPts val="1400"/>
              <a:buFont typeface="Arial"/>
              <a:buNone/>
            </a:pPr>
            <a:r>
              <a:rPr b="1" lang="fi-FI" sz="1400">
                <a:solidFill>
                  <a:schemeClr val="dk2"/>
                </a:solidFill>
                <a:latin typeface="Raleway"/>
                <a:ea typeface="Raleway"/>
                <a:cs typeface="Raleway"/>
                <a:sym typeface="Raleway"/>
              </a:rPr>
              <a:t>Rakentava palaute</a:t>
            </a:r>
            <a:endParaRPr sz="1400">
              <a:solidFill>
                <a:schemeClr val="dk2"/>
              </a:solidFill>
              <a:latin typeface="Raleway"/>
              <a:ea typeface="Raleway"/>
              <a:cs typeface="Raleway"/>
              <a:sym typeface="Raleway"/>
            </a:endParaRPr>
          </a:p>
          <a:p>
            <a:pPr indent="0" lvl="0" marL="0" marR="0" rtl="0" algn="l">
              <a:lnSpc>
                <a:spcPct val="120000"/>
              </a:lnSpc>
              <a:spcBef>
                <a:spcPts val="300"/>
              </a:spcBef>
              <a:spcAft>
                <a:spcPts val="0"/>
              </a:spcAft>
              <a:buClr>
                <a:schemeClr val="dk2"/>
              </a:buClr>
              <a:buSzPts val="1400"/>
              <a:buFont typeface="Arial"/>
              <a:buNone/>
            </a:pPr>
            <a:r>
              <a:rPr lang="fi-FI" sz="1400">
                <a:solidFill>
                  <a:schemeClr val="dk2"/>
                </a:solidFill>
                <a:latin typeface="Raleway"/>
                <a:ea typeface="Raleway"/>
                <a:cs typeface="Raleway"/>
                <a:sym typeface="Raleway"/>
              </a:rPr>
              <a:t>Vaikka rakentavan palautteen antaminen voi joskus tuntua haastavalta, on se olennainen osa työntekijän oppimista ja kehittymistä sekä mahdollistaa muutoksen työssä.</a:t>
            </a:r>
            <a:endParaRPr sz="1600">
              <a:solidFill>
                <a:schemeClr val="dk2"/>
              </a:solidFill>
              <a:latin typeface="Raleway"/>
              <a:ea typeface="Raleway"/>
              <a:cs typeface="Raleway"/>
              <a:sym typeface="Raleway"/>
            </a:endParaRPr>
          </a:p>
          <a:p>
            <a:pPr indent="0" lvl="0" marL="0" marR="0" rtl="0" algn="l">
              <a:lnSpc>
                <a:spcPct val="120000"/>
              </a:lnSpc>
              <a:spcBef>
                <a:spcPts val="200"/>
              </a:spcBef>
              <a:spcAft>
                <a:spcPts val="0"/>
              </a:spcAft>
              <a:buClr>
                <a:schemeClr val="dk1"/>
              </a:buClr>
              <a:buSzPts val="1200"/>
              <a:buFont typeface="Arial"/>
              <a:buNone/>
            </a:pPr>
            <a:r>
              <a:t/>
            </a:r>
            <a:endParaRPr b="1" sz="1200">
              <a:solidFill>
                <a:schemeClr val="dk2"/>
              </a:solidFill>
              <a:latin typeface="Raleway"/>
              <a:ea typeface="Raleway"/>
              <a:cs typeface="Raleway"/>
              <a:sym typeface="Raleway"/>
            </a:endParaRPr>
          </a:p>
          <a:p>
            <a:pPr indent="0" lvl="0" marL="0" marR="0" rtl="0" algn="l">
              <a:lnSpc>
                <a:spcPct val="120000"/>
              </a:lnSpc>
              <a:spcBef>
                <a:spcPts val="300"/>
              </a:spcBef>
              <a:spcAft>
                <a:spcPts val="0"/>
              </a:spcAft>
              <a:buClr>
                <a:schemeClr val="dk1"/>
              </a:buClr>
              <a:buSzPts val="1200"/>
              <a:buFont typeface="Arial"/>
              <a:buNone/>
            </a:pPr>
            <a:r>
              <a:t/>
            </a:r>
            <a:endParaRPr b="1" sz="1200">
              <a:solidFill>
                <a:schemeClr val="dk2"/>
              </a:solidFill>
              <a:latin typeface="Raleway"/>
              <a:ea typeface="Raleway"/>
              <a:cs typeface="Raleway"/>
              <a:sym typeface="Raleway"/>
            </a:endParaRPr>
          </a:p>
          <a:p>
            <a:pPr indent="0" lvl="0" marL="0" marR="0" rtl="0" algn="l">
              <a:lnSpc>
                <a:spcPct val="90000"/>
              </a:lnSpc>
              <a:spcBef>
                <a:spcPts val="300"/>
              </a:spcBef>
              <a:spcAft>
                <a:spcPts val="0"/>
              </a:spcAft>
              <a:buClr>
                <a:schemeClr val="dk1"/>
              </a:buClr>
              <a:buSzPts val="1200"/>
              <a:buFont typeface="Arial"/>
              <a:buNone/>
            </a:pPr>
            <a:r>
              <a:t/>
            </a:r>
            <a:endParaRPr b="1" sz="1200">
              <a:solidFill>
                <a:schemeClr val="dk2"/>
              </a:solidFill>
              <a:latin typeface="Raleway"/>
              <a:ea typeface="Raleway"/>
              <a:cs typeface="Raleway"/>
              <a:sym typeface="Raleway"/>
            </a:endParaRPr>
          </a:p>
          <a:p>
            <a:pPr indent="0" lvl="0" marL="0" marR="0" rtl="0" algn="l">
              <a:lnSpc>
                <a:spcPct val="90000"/>
              </a:lnSpc>
              <a:spcBef>
                <a:spcPts val="300"/>
              </a:spcBef>
              <a:spcAft>
                <a:spcPts val="0"/>
              </a:spcAft>
              <a:buClr>
                <a:schemeClr val="dk2"/>
              </a:buClr>
              <a:buSzPts val="1200"/>
              <a:buFont typeface="Arial"/>
              <a:buNone/>
            </a:pPr>
            <a:r>
              <a:rPr b="1" lang="fi-FI" sz="1200">
                <a:solidFill>
                  <a:schemeClr val="dk2"/>
                </a:solidFill>
                <a:latin typeface="Raleway"/>
                <a:ea typeface="Raleway"/>
                <a:cs typeface="Raleway"/>
                <a:sym typeface="Raleway"/>
              </a:rPr>
              <a:t>Mikä voi tehdä rakentavan palautteen antamisesta haastavaa?</a:t>
            </a:r>
            <a:endParaRPr/>
          </a:p>
          <a:p>
            <a:pPr indent="0" lvl="0" marL="0" marR="0" rtl="0" algn="l">
              <a:lnSpc>
                <a:spcPct val="90000"/>
              </a:lnSpc>
              <a:spcBef>
                <a:spcPts val="300"/>
              </a:spcBef>
              <a:spcAft>
                <a:spcPts val="0"/>
              </a:spcAft>
              <a:buClr>
                <a:schemeClr val="dk1"/>
              </a:buClr>
              <a:buSzPts val="1200"/>
              <a:buFont typeface="Arial"/>
              <a:buNone/>
            </a:pPr>
            <a:r>
              <a:t/>
            </a:r>
            <a:endParaRPr b="1" sz="1200">
              <a:solidFill>
                <a:schemeClr val="dk2"/>
              </a:solidFill>
              <a:latin typeface="Raleway"/>
              <a:ea typeface="Raleway"/>
              <a:cs typeface="Raleway"/>
              <a:sym typeface="Raleway"/>
            </a:endParaRPr>
          </a:p>
          <a:p>
            <a:pPr indent="0" lvl="0" marL="0" marR="0" rtl="0" algn="l">
              <a:lnSpc>
                <a:spcPct val="90000"/>
              </a:lnSpc>
              <a:spcBef>
                <a:spcPts val="300"/>
              </a:spcBef>
              <a:spcAft>
                <a:spcPts val="0"/>
              </a:spcAft>
              <a:buClr>
                <a:schemeClr val="dk2"/>
              </a:buClr>
              <a:buSzPts val="1200"/>
              <a:buFont typeface="Arial"/>
              <a:buNone/>
            </a:pPr>
            <a:r>
              <a:rPr b="1" lang="fi-FI" sz="1200">
                <a:solidFill>
                  <a:schemeClr val="dk2"/>
                </a:solidFill>
                <a:latin typeface="Raleway"/>
                <a:ea typeface="Raleway"/>
                <a:cs typeface="Raleway"/>
                <a:sym typeface="Raleway"/>
              </a:rPr>
              <a:t>Millaista on hyvin annettu rakentava palaute?</a:t>
            </a:r>
            <a:endParaRPr/>
          </a:p>
          <a:p>
            <a:pPr indent="0" lvl="0" marL="0" marR="0" rtl="0" algn="l">
              <a:lnSpc>
                <a:spcPct val="120000"/>
              </a:lnSpc>
              <a:spcBef>
                <a:spcPts val="1000"/>
              </a:spcBef>
              <a:spcAft>
                <a:spcPts val="0"/>
              </a:spcAft>
              <a:buClr>
                <a:schemeClr val="dk1"/>
              </a:buClr>
              <a:buSzPts val="2400"/>
              <a:buFont typeface="Arial"/>
              <a:buNone/>
            </a:pPr>
            <a:r>
              <a:t/>
            </a:r>
            <a:endParaRPr sz="2400">
              <a:solidFill>
                <a:schemeClr val="dk2"/>
              </a:solidFill>
              <a:latin typeface="Raleway"/>
              <a:ea typeface="Raleway"/>
              <a:cs typeface="Raleway"/>
              <a:sym typeface="Raleway"/>
            </a:endParaRPr>
          </a:p>
          <a:p>
            <a:pPr indent="-190500" lvl="0" marL="342900" marR="0" rtl="0" algn="l">
              <a:lnSpc>
                <a:spcPct val="90000"/>
              </a:lnSpc>
              <a:spcBef>
                <a:spcPts val="1000"/>
              </a:spcBef>
              <a:spcAft>
                <a:spcPts val="0"/>
              </a:spcAft>
              <a:buClr>
                <a:schemeClr val="dk1"/>
              </a:buClr>
              <a:buSzPts val="2400"/>
              <a:buFont typeface="Arial"/>
              <a:buNone/>
            </a:pPr>
            <a:r>
              <a:t/>
            </a:r>
            <a:endParaRPr sz="2400">
              <a:solidFill>
                <a:schemeClr val="dk1"/>
              </a:solidFill>
              <a:latin typeface="Raleway"/>
              <a:ea typeface="Raleway"/>
              <a:cs typeface="Raleway"/>
              <a:sym typeface="Raleway"/>
            </a:endParaRPr>
          </a:p>
        </p:txBody>
      </p:sp>
      <p:sp>
        <p:nvSpPr>
          <p:cNvPr id="269" name="Google Shape;269;p16"/>
          <p:cNvSpPr/>
          <p:nvPr/>
        </p:nvSpPr>
        <p:spPr>
          <a:xfrm>
            <a:off x="6312444" y="3636314"/>
            <a:ext cx="5593306" cy="2932928"/>
          </a:xfrm>
          <a:prstGeom prst="rect">
            <a:avLst/>
          </a:prstGeom>
          <a:noFill/>
          <a:ln cap="flat" cmpd="sng" w="2857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270" name="Google Shape;270;p16"/>
          <p:cNvPicPr preferRelativeResize="0"/>
          <p:nvPr/>
        </p:nvPicPr>
        <p:blipFill rotWithShape="1">
          <a:blip r:embed="rId3">
            <a:alphaModFix/>
          </a:blip>
          <a:srcRect b="0" l="0" r="0" t="0"/>
          <a:stretch/>
        </p:blipFill>
        <p:spPr>
          <a:xfrm>
            <a:off x="6312443" y="4936323"/>
            <a:ext cx="2447243" cy="69489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pic>
        <p:nvPicPr>
          <p:cNvPr id="275" name="Google Shape;275;p17"/>
          <p:cNvPicPr preferRelativeResize="0"/>
          <p:nvPr/>
        </p:nvPicPr>
        <p:blipFill rotWithShape="1">
          <a:blip r:embed="rId3">
            <a:alphaModFix/>
          </a:blip>
          <a:srcRect b="0" l="0" r="0" t="0"/>
          <a:stretch/>
        </p:blipFill>
        <p:spPr>
          <a:xfrm>
            <a:off x="327330" y="1497496"/>
            <a:ext cx="8087798" cy="4911576"/>
          </a:xfrm>
          <a:prstGeom prst="rect">
            <a:avLst/>
          </a:prstGeom>
          <a:noFill/>
          <a:ln>
            <a:noFill/>
          </a:ln>
        </p:spPr>
      </p:pic>
      <p:sp>
        <p:nvSpPr>
          <p:cNvPr id="276" name="Google Shape;276;p17"/>
          <p:cNvSpPr txBox="1"/>
          <p:nvPr/>
        </p:nvSpPr>
        <p:spPr>
          <a:xfrm>
            <a:off x="948767" y="3268129"/>
            <a:ext cx="6732101"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fi-FI" sz="1600">
                <a:solidFill>
                  <a:schemeClr val="dk2"/>
                </a:solidFill>
                <a:latin typeface="Arial"/>
                <a:ea typeface="Arial"/>
                <a:cs typeface="Arial"/>
                <a:sym typeface="Arial"/>
              </a:rPr>
              <a:t>Tuisku aloittaa keskustelun kertomalla Myrskylle, mistä on kyse ja miksi keskustelua käydään. Tuisku kertoo Myrskylle, että on saanut muilta työntekijöitä valituksia tavaroiden levälleen jättämisestä sekä esimerkin tilanteesta, jossa näin on tapahtunut. Tuisku pyytää, että Myrsky toimisi jatkossa järjestelmällisemmin ja lähtee itse seuraavaan tapaamiseen. Myrsky aikoo toimia jatkossa järjestelmällisemmin, vaikka häntä jää mietityttämään, miksei hän saanut kertoa omaa näkemystään tilanteeseen ja miksi työkaverit eivät ole sanoneet hänelle suoraan asiasta.</a:t>
            </a:r>
            <a:endParaRPr sz="1600">
              <a:solidFill>
                <a:schemeClr val="dk2"/>
              </a:solidFill>
              <a:latin typeface="Arial"/>
              <a:ea typeface="Arial"/>
              <a:cs typeface="Arial"/>
              <a:sym typeface="Arial"/>
            </a:endParaRPr>
          </a:p>
          <a:p>
            <a:pPr indent="0" lvl="0" marL="0" marR="0" rtl="0" algn="l">
              <a:spcBef>
                <a:spcPts val="0"/>
              </a:spcBef>
              <a:spcAft>
                <a:spcPts val="0"/>
              </a:spcAft>
              <a:buNone/>
            </a:pPr>
            <a:br>
              <a:rPr lang="fi-FI" sz="1600">
                <a:solidFill>
                  <a:schemeClr val="dk1"/>
                </a:solidFill>
                <a:latin typeface="Arial"/>
                <a:ea typeface="Arial"/>
                <a:cs typeface="Arial"/>
                <a:sym typeface="Arial"/>
              </a:rPr>
            </a:br>
            <a:br>
              <a:rPr lang="fi-FI" sz="1600">
                <a:solidFill>
                  <a:schemeClr val="dk1"/>
                </a:solidFill>
                <a:latin typeface="Arial"/>
                <a:ea typeface="Arial"/>
                <a:cs typeface="Arial"/>
                <a:sym typeface="Arial"/>
              </a:rPr>
            </a:br>
            <a:endParaRPr sz="1600">
              <a:solidFill>
                <a:schemeClr val="dk2"/>
              </a:solidFill>
              <a:latin typeface="Arial"/>
              <a:ea typeface="Arial"/>
              <a:cs typeface="Arial"/>
              <a:sym typeface="Arial"/>
            </a:endParaRPr>
          </a:p>
        </p:txBody>
      </p:sp>
      <p:sp>
        <p:nvSpPr>
          <p:cNvPr id="277" name="Google Shape;277;p17"/>
          <p:cNvSpPr txBox="1"/>
          <p:nvPr/>
        </p:nvSpPr>
        <p:spPr>
          <a:xfrm>
            <a:off x="8600659" y="2515348"/>
            <a:ext cx="3180523" cy="35394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i-FI" sz="1600">
                <a:solidFill>
                  <a:schemeClr val="dk2"/>
                </a:solidFill>
                <a:latin typeface="Arial"/>
                <a:ea typeface="Arial"/>
                <a:cs typeface="Arial"/>
                <a:sym typeface="Arial"/>
              </a:rPr>
              <a:t>Mikä Tuiskun ja Myrskyn palautevuorovaikutuksessa oli hyvää? Mitä siinä tulisi vielä kehittää?</a:t>
            </a:r>
            <a:endParaRPr/>
          </a:p>
          <a:p>
            <a:pPr indent="0" lvl="0" marL="0" marR="0" rtl="0" algn="l">
              <a:spcBef>
                <a:spcPts val="0"/>
              </a:spcBef>
              <a:spcAft>
                <a:spcPts val="0"/>
              </a:spcAft>
              <a:buNone/>
            </a:pPr>
            <a:r>
              <a:t/>
            </a:r>
            <a:endParaRPr sz="1600">
              <a:solidFill>
                <a:schemeClr val="dk2"/>
              </a:solidFill>
              <a:latin typeface="Arial"/>
              <a:ea typeface="Arial"/>
              <a:cs typeface="Arial"/>
              <a:sym typeface="Arial"/>
            </a:endParaRPr>
          </a:p>
          <a:p>
            <a:pPr indent="0" lvl="0" marL="0" marR="0" rtl="0" algn="l">
              <a:spcBef>
                <a:spcPts val="0"/>
              </a:spcBef>
              <a:spcAft>
                <a:spcPts val="0"/>
              </a:spcAft>
              <a:buNone/>
            </a:pPr>
            <a:r>
              <a:rPr lang="fi-FI" sz="1600">
                <a:solidFill>
                  <a:schemeClr val="dk2"/>
                </a:solidFill>
                <a:latin typeface="Arial"/>
                <a:ea typeface="Arial"/>
                <a:cs typeface="Arial"/>
                <a:sym typeface="Arial"/>
              </a:rPr>
              <a:t>Kuinka mielestäsi palautteen antamiselle varattu aika vaikuttaa palautevuorovaikutukseen?</a:t>
            </a:r>
            <a:endParaRPr/>
          </a:p>
          <a:p>
            <a:pPr indent="0" lvl="0" marL="0" marR="0" rtl="0" algn="l">
              <a:spcBef>
                <a:spcPts val="0"/>
              </a:spcBef>
              <a:spcAft>
                <a:spcPts val="0"/>
              </a:spcAft>
              <a:buNone/>
            </a:pPr>
            <a:r>
              <a:t/>
            </a:r>
            <a:endParaRPr sz="1600">
              <a:solidFill>
                <a:schemeClr val="dk2"/>
              </a:solidFill>
              <a:latin typeface="Arial"/>
              <a:ea typeface="Arial"/>
              <a:cs typeface="Arial"/>
              <a:sym typeface="Arial"/>
            </a:endParaRPr>
          </a:p>
          <a:p>
            <a:pPr indent="0" lvl="0" marL="0" marR="0" rtl="0" algn="l">
              <a:spcBef>
                <a:spcPts val="0"/>
              </a:spcBef>
              <a:spcAft>
                <a:spcPts val="0"/>
              </a:spcAft>
              <a:buNone/>
            </a:pPr>
            <a:r>
              <a:rPr lang="fi-FI" sz="1600">
                <a:solidFill>
                  <a:schemeClr val="dk2"/>
                </a:solidFill>
                <a:latin typeface="Arial"/>
                <a:ea typeface="Arial"/>
                <a:cs typeface="Arial"/>
                <a:sym typeface="Arial"/>
              </a:rPr>
              <a:t>Miten työyhteisössä voitaisiin antaa avoimemmin sekä myönteistä että rakentavaa palautetta?</a:t>
            </a:r>
            <a:endParaRPr/>
          </a:p>
        </p:txBody>
      </p:sp>
      <p:sp>
        <p:nvSpPr>
          <p:cNvPr id="278" name="Google Shape;278;p17"/>
          <p:cNvSpPr/>
          <p:nvPr/>
        </p:nvSpPr>
        <p:spPr>
          <a:xfrm>
            <a:off x="7652462" y="3876261"/>
            <a:ext cx="622852" cy="490330"/>
          </a:xfrm>
          <a:prstGeom prst="rightArrow">
            <a:avLst>
              <a:gd fmla="val 50000" name="adj1"/>
              <a:gd fmla="val 50000" name="adj2"/>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279" name="Google Shape;279;p17"/>
          <p:cNvSpPr/>
          <p:nvPr/>
        </p:nvSpPr>
        <p:spPr>
          <a:xfrm>
            <a:off x="8415128" y="2116412"/>
            <a:ext cx="3383993" cy="4292660"/>
          </a:xfrm>
          <a:prstGeom prst="rect">
            <a:avLst/>
          </a:prstGeom>
          <a:noFill/>
          <a:ln cap="flat" cmpd="sng" w="2222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280" name="Google Shape;280;p17"/>
          <p:cNvPicPr preferRelativeResize="0"/>
          <p:nvPr/>
        </p:nvPicPr>
        <p:blipFill rotWithShape="1">
          <a:blip r:embed="rId4">
            <a:alphaModFix/>
          </a:blip>
          <a:srcRect b="0" l="0" r="0" t="0"/>
          <a:stretch/>
        </p:blipFill>
        <p:spPr>
          <a:xfrm>
            <a:off x="8582720" y="1650716"/>
            <a:ext cx="3077817" cy="873948"/>
          </a:xfrm>
          <a:prstGeom prst="rect">
            <a:avLst/>
          </a:prstGeom>
          <a:noFill/>
          <a:ln>
            <a:noFill/>
          </a:ln>
        </p:spPr>
      </p:pic>
      <p:sp>
        <p:nvSpPr>
          <p:cNvPr id="281" name="Google Shape;281;p17"/>
          <p:cNvSpPr txBox="1"/>
          <p:nvPr>
            <p:ph type="title"/>
          </p:nvPr>
        </p:nvSpPr>
        <p:spPr>
          <a:xfrm>
            <a:off x="559066" y="136525"/>
            <a:ext cx="7856063"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Raleway"/>
              <a:buNone/>
            </a:pPr>
            <a:r>
              <a:rPr lang="fi-FI" sz="2800">
                <a:solidFill>
                  <a:schemeClr val="dk2"/>
                </a:solidFill>
              </a:rPr>
              <a:t>Palautevuorovaikutus</a:t>
            </a:r>
            <a:endParaRPr/>
          </a:p>
        </p:txBody>
      </p:sp>
      <p:sp>
        <p:nvSpPr>
          <p:cNvPr id="282" name="Google Shape;282;p17"/>
          <p:cNvSpPr txBox="1"/>
          <p:nvPr/>
        </p:nvSpPr>
        <p:spPr>
          <a:xfrm>
            <a:off x="879282" y="1559134"/>
            <a:ext cx="6983895"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i-FI" sz="1400">
                <a:solidFill>
                  <a:schemeClr val="dk2"/>
                </a:solidFill>
                <a:latin typeface="Arial"/>
                <a:ea typeface="Arial"/>
                <a:cs typeface="Arial"/>
                <a:sym typeface="Arial"/>
              </a:rPr>
              <a:t>Tilannekuvaus: </a:t>
            </a:r>
            <a:r>
              <a:rPr lang="fi-FI" sz="1400">
                <a:solidFill>
                  <a:schemeClr val="dk2"/>
                </a:solidFill>
                <a:latin typeface="Arial"/>
                <a:ea typeface="Arial"/>
                <a:cs typeface="Arial"/>
                <a:sym typeface="Arial"/>
              </a:rPr>
              <a:t>Esihenkilö Tuisku on kuullut, että työntekijä Myrskyllä on usein tapana jättää työpaikalla tavaroita mihin sattuu. Esihenkilönä hän ottaa asian Myrskyn kanssa puheeksi.</a:t>
            </a:r>
            <a:endParaRPr/>
          </a:p>
        </p:txBody>
      </p:sp>
      <p:sp>
        <p:nvSpPr>
          <p:cNvPr id="283" name="Google Shape;283;p17"/>
          <p:cNvSpPr/>
          <p:nvPr/>
        </p:nvSpPr>
        <p:spPr>
          <a:xfrm rot="5400000">
            <a:off x="1854636" y="2515348"/>
            <a:ext cx="622852" cy="490330"/>
          </a:xfrm>
          <a:prstGeom prst="rightArrow">
            <a:avLst>
              <a:gd fmla="val 50000" name="adj1"/>
              <a:gd fmla="val 50000" name="adj2"/>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pic>
        <p:nvPicPr>
          <p:cNvPr id="289" name="Google Shape;289;p18"/>
          <p:cNvPicPr preferRelativeResize="0"/>
          <p:nvPr/>
        </p:nvPicPr>
        <p:blipFill rotWithShape="1">
          <a:blip r:embed="rId3">
            <a:alphaModFix/>
          </a:blip>
          <a:srcRect b="0" l="0" r="0" t="0"/>
          <a:stretch/>
        </p:blipFill>
        <p:spPr>
          <a:xfrm>
            <a:off x="0" y="1276558"/>
            <a:ext cx="4393835" cy="4514770"/>
          </a:xfrm>
          <a:prstGeom prst="rect">
            <a:avLst/>
          </a:prstGeom>
          <a:noFill/>
          <a:ln>
            <a:noFill/>
          </a:ln>
        </p:spPr>
      </p:pic>
      <p:sp>
        <p:nvSpPr>
          <p:cNvPr id="290" name="Google Shape;290;p18"/>
          <p:cNvSpPr txBox="1"/>
          <p:nvPr>
            <p:ph type="title"/>
          </p:nvPr>
        </p:nvSpPr>
        <p:spPr>
          <a:xfrm>
            <a:off x="559066" y="136525"/>
            <a:ext cx="7856063"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Raleway"/>
              <a:buNone/>
            </a:pPr>
            <a:r>
              <a:rPr lang="fi-FI">
                <a:solidFill>
                  <a:schemeClr val="dk2"/>
                </a:solidFill>
              </a:rPr>
              <a:t>Lopuksi</a:t>
            </a:r>
            <a:endParaRPr/>
          </a:p>
        </p:txBody>
      </p:sp>
      <p:sp>
        <p:nvSpPr>
          <p:cNvPr id="291" name="Google Shape;291;p18"/>
          <p:cNvSpPr/>
          <p:nvPr/>
        </p:nvSpPr>
        <p:spPr>
          <a:xfrm>
            <a:off x="5128591" y="2696314"/>
            <a:ext cx="6096000" cy="258532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i-FI" sz="1800">
                <a:solidFill>
                  <a:schemeClr val="dk2"/>
                </a:solidFill>
                <a:latin typeface="Arial"/>
                <a:ea typeface="Arial"/>
                <a:cs typeface="Arial"/>
                <a:sym typeface="Arial"/>
              </a:rPr>
              <a:t>Kukaan ei ole yksin vastuussa siitä, miten vuorovaikutustilanteet rakentuvat työpaikalla. Jokainen voi kuitenkin pyrkiä omalla viestinnällään tukemaan työyhteisön vuorovaikutuksen toimivuutta.</a:t>
            </a:r>
            <a:endParaRPr sz="1800">
              <a:solidFill>
                <a:schemeClr val="dk2"/>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20"/>
          <p:cNvSpPr txBox="1"/>
          <p:nvPr>
            <p:ph type="title"/>
          </p:nvPr>
        </p:nvSpPr>
        <p:spPr>
          <a:xfrm>
            <a:off x="559066" y="136525"/>
            <a:ext cx="7856063"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Raleway"/>
              <a:buNone/>
            </a:pPr>
            <a:r>
              <a:rPr lang="fi-FI">
                <a:solidFill>
                  <a:schemeClr val="dk2"/>
                </a:solidFill>
              </a:rPr>
              <a:t>Kirjallisuus 1/2</a:t>
            </a:r>
            <a:endParaRPr/>
          </a:p>
        </p:txBody>
      </p:sp>
      <p:sp>
        <p:nvSpPr>
          <p:cNvPr id="297" name="Google Shape;297;p20"/>
          <p:cNvSpPr/>
          <p:nvPr/>
        </p:nvSpPr>
        <p:spPr>
          <a:xfrm>
            <a:off x="559066" y="1620941"/>
            <a:ext cx="10957074" cy="512448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i-FI" sz="1000">
                <a:solidFill>
                  <a:schemeClr val="dk2"/>
                </a:solidFill>
                <a:latin typeface="Raleway"/>
                <a:ea typeface="Raleway"/>
                <a:cs typeface="Raleway"/>
                <a:sym typeface="Raleway"/>
              </a:rPr>
              <a:t>Vuorovaikutus ja vuorovaikutusosaaminen esihenkilön työssä</a:t>
            </a:r>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lang="fi-FI" sz="1000">
                <a:solidFill>
                  <a:srgbClr val="121212"/>
                </a:solidFill>
                <a:latin typeface="Raleway"/>
                <a:ea typeface="Raleway"/>
                <a:cs typeface="Raleway"/>
                <a:sym typeface="Raleway"/>
              </a:rPr>
              <a:t>Asunta, L. &amp; Mikkola, L. 2020. Workplace communication in institutional settings. Teoksessa L. Mikkola &amp; M. Valo (toim.) Workplace communication. New York: Routledge, 54–66. </a:t>
            </a:r>
            <a:endParaRPr sz="1000">
              <a:solidFill>
                <a:srgbClr val="000000"/>
              </a:solidFill>
              <a:latin typeface="Raleway"/>
              <a:ea typeface="Raleway"/>
              <a:cs typeface="Raleway"/>
              <a:sym typeface="Raleway"/>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lang="fi-FI" sz="1000">
                <a:solidFill>
                  <a:srgbClr val="121212"/>
                </a:solidFill>
                <a:latin typeface="Raleway"/>
                <a:ea typeface="Raleway"/>
                <a:cs typeface="Raleway"/>
                <a:sym typeface="Raleway"/>
              </a:rPr>
              <a:t>Horila, T. 2020. Communication competence in the workplace. Teoksessa L. Mikkola &amp; M. Valo (toim.) Workplace communication. New York: Routledge, 165-178.</a:t>
            </a:r>
            <a:endParaRPr sz="1000">
              <a:solidFill>
                <a:srgbClr val="000000"/>
              </a:solidFill>
              <a:latin typeface="Raleway"/>
              <a:ea typeface="Raleway"/>
              <a:cs typeface="Raleway"/>
              <a:sym typeface="Raleway"/>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lang="fi-FI" sz="1000">
                <a:solidFill>
                  <a:srgbClr val="121212"/>
                </a:solidFill>
                <a:latin typeface="Raleway"/>
                <a:ea typeface="Raleway"/>
                <a:cs typeface="Raleway"/>
                <a:sym typeface="Raleway"/>
              </a:rPr>
              <a:t>Ruben, B. D., &amp; Gigliotti, R. A. 2016. Leadership as Social Influence: An Expanded View of Leadership Communication Theory and Practice. Journal of Leadership &amp; Organizational Studies, 23 (4), 467–479.</a:t>
            </a:r>
            <a:endParaRPr sz="1000">
              <a:solidFill>
                <a:srgbClr val="000000"/>
              </a:solidFill>
              <a:latin typeface="Raleway"/>
              <a:ea typeface="Raleway"/>
              <a:cs typeface="Raleway"/>
              <a:sym typeface="Raleway"/>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b="1" lang="fi-FI" sz="1000">
                <a:solidFill>
                  <a:schemeClr val="dk2"/>
                </a:solidFill>
                <a:latin typeface="Raleway"/>
                <a:ea typeface="Raleway"/>
                <a:cs typeface="Raleway"/>
                <a:sym typeface="Raleway"/>
              </a:rPr>
              <a:t>Esihenkilön ja työntekijän vuorovaikutussuhde</a:t>
            </a:r>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lang="fi-FI" sz="1000">
                <a:solidFill>
                  <a:srgbClr val="000000"/>
                </a:solidFill>
                <a:latin typeface="Raleway"/>
                <a:ea typeface="Raleway"/>
                <a:cs typeface="Raleway"/>
                <a:sym typeface="Raleway"/>
              </a:rPr>
              <a:t>Forsten-Astikainen, R. &amp; Kultalahti, S. 2019. Esimiehen ja työntekijän vuorovaikutussuhde - heijastumia muuttuvaan työelämään. Puhe ja kieli, 39 (1), 3-21.</a:t>
            </a:r>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lang="fi-FI" sz="1000">
                <a:solidFill>
                  <a:srgbClr val="121212"/>
                </a:solidFill>
                <a:latin typeface="Raleway"/>
                <a:ea typeface="Raleway"/>
                <a:cs typeface="Raleway"/>
                <a:sym typeface="Raleway"/>
              </a:rPr>
              <a:t>Mikkola, L. 2020. Leadership in the workplace. Teoksessa L. Mikkola &amp; M. Valo (toim.) Workplace communication. New York: Routledge, 123-135.</a:t>
            </a:r>
            <a:endParaRPr sz="1000">
              <a:solidFill>
                <a:srgbClr val="000000"/>
              </a:solidFill>
              <a:latin typeface="Raleway"/>
              <a:ea typeface="Raleway"/>
              <a:cs typeface="Raleway"/>
              <a:sym typeface="Raleway"/>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lang="fi-FI" sz="1000">
                <a:solidFill>
                  <a:srgbClr val="121212"/>
                </a:solidFill>
                <a:latin typeface="Raleway"/>
                <a:ea typeface="Raleway"/>
                <a:cs typeface="Raleway"/>
                <a:sym typeface="Raleway"/>
              </a:rPr>
              <a:t>Rajamäki, S. &amp; Mikkola, L. 2017. Työyhteisön vuorovaikutus ja työyhteisöön kuuluminen – hoitohenkilökunnan käsityksiä. Työelämän tutkimus, 15 (30), 250– 265.</a:t>
            </a:r>
            <a:endParaRPr sz="1000">
              <a:solidFill>
                <a:srgbClr val="000000"/>
              </a:solidFill>
              <a:latin typeface="Raleway"/>
              <a:ea typeface="Raleway"/>
              <a:cs typeface="Raleway"/>
              <a:sym typeface="Raleway"/>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lang="fi-FI" sz="1000">
                <a:solidFill>
                  <a:srgbClr val="121212"/>
                </a:solidFill>
                <a:latin typeface="Raleway"/>
                <a:ea typeface="Raleway"/>
                <a:cs typeface="Raleway"/>
                <a:sym typeface="Raleway"/>
              </a:rPr>
              <a:t>Sias, P. M. 2009. Organizing relationships: Traditional and emerging perspectives on workplace relationships. Los Angeles: Sage.</a:t>
            </a:r>
            <a:endParaRPr/>
          </a:p>
          <a:p>
            <a:pPr indent="0" lvl="0" marL="0" marR="0" rtl="0" algn="l">
              <a:spcBef>
                <a:spcPts val="0"/>
              </a:spcBef>
              <a:spcAft>
                <a:spcPts val="0"/>
              </a:spcAft>
              <a:buNone/>
            </a:pPr>
            <a:r>
              <a:t/>
            </a:r>
            <a:endParaRPr sz="1000">
              <a:solidFill>
                <a:srgbClr val="000000"/>
              </a:solidFill>
              <a:latin typeface="Raleway"/>
              <a:ea typeface="Raleway"/>
              <a:cs typeface="Raleway"/>
              <a:sym typeface="Raleway"/>
            </a:endParaRPr>
          </a:p>
          <a:p>
            <a:pPr indent="0" lvl="0" marL="0" marR="0" rtl="0" algn="l">
              <a:spcBef>
                <a:spcPts val="0"/>
              </a:spcBef>
              <a:spcAft>
                <a:spcPts val="0"/>
              </a:spcAft>
              <a:buNone/>
            </a:pPr>
            <a:r>
              <a:rPr b="1" lang="fi-FI" sz="1000">
                <a:solidFill>
                  <a:schemeClr val="dk2"/>
                </a:solidFill>
                <a:latin typeface="Raleway"/>
                <a:ea typeface="Raleway"/>
                <a:cs typeface="Raleway"/>
                <a:sym typeface="Raleway"/>
              </a:rPr>
              <a:t>Ryhmien ja tiimien johtaminen</a:t>
            </a:r>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lang="fi-FI" sz="1000">
                <a:solidFill>
                  <a:srgbClr val="121212"/>
                </a:solidFill>
                <a:latin typeface="Raleway"/>
                <a:ea typeface="Raleway"/>
                <a:cs typeface="Raleway"/>
                <a:sym typeface="Raleway"/>
              </a:rPr>
              <a:t>Laapotti, T., &amp; Pennanen, E. 2020. Meetings in the workplace. Teoksessa L. Mikkola &amp; M. Valo (toim.) Workplace communication. New York: Routledge, 83-95.</a:t>
            </a:r>
            <a:endParaRPr sz="1000">
              <a:solidFill>
                <a:srgbClr val="000000"/>
              </a:solidFill>
              <a:latin typeface="Raleway"/>
              <a:ea typeface="Raleway"/>
              <a:cs typeface="Raleway"/>
              <a:sym typeface="Raleway"/>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lang="fi-FI" sz="1000">
                <a:solidFill>
                  <a:srgbClr val="121212"/>
                </a:solidFill>
                <a:latin typeface="Raleway"/>
                <a:ea typeface="Raleway"/>
                <a:cs typeface="Raleway"/>
                <a:sym typeface="Raleway"/>
              </a:rPr>
              <a:t>Mikkola, L., Pennanen, E., Laapotti, T., &amp; Välipakka, H. 2014. Sairaalatyöyhteisön työhyvinvointia rakentavat vuorovaikutuskäytänteet. Tutkimushankkeen loppuraportti. Jyväskylä: Jyväskylän yliopisto.</a:t>
            </a:r>
            <a:endParaRPr sz="1000">
              <a:solidFill>
                <a:srgbClr val="000000"/>
              </a:solidFill>
              <a:latin typeface="Raleway"/>
              <a:ea typeface="Raleway"/>
              <a:cs typeface="Raleway"/>
              <a:sym typeface="Raleway"/>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lang="fi-FI" sz="1000">
                <a:solidFill>
                  <a:srgbClr val="121212"/>
                </a:solidFill>
                <a:latin typeface="Raleway"/>
                <a:ea typeface="Raleway"/>
                <a:cs typeface="Raleway"/>
                <a:sym typeface="Raleway"/>
              </a:rPr>
              <a:t>Myers, K. K. &amp; Gailliard, B. M. 2016. Organizational entry, socialization, and assimilation in health care organizations. Teoksessa T. R. Harrison &amp; E. A. Williams (toim.) Organizations, communication, and health. New York: Routledge, 31–48.</a:t>
            </a:r>
            <a:endParaRPr sz="1000">
              <a:solidFill>
                <a:srgbClr val="000000"/>
              </a:solidFill>
              <a:latin typeface="Raleway"/>
              <a:ea typeface="Raleway"/>
              <a:cs typeface="Raleway"/>
              <a:sym typeface="Raleway"/>
            </a:endParaRPr>
          </a:p>
          <a:p>
            <a:pPr indent="0" lvl="0" marL="0" marR="0" rtl="0" algn="l">
              <a:spcBef>
                <a:spcPts val="0"/>
              </a:spcBef>
              <a:spcAft>
                <a:spcPts val="0"/>
              </a:spcAft>
              <a:buNone/>
            </a:pPr>
            <a:br>
              <a:rPr lang="fi-FI" sz="1000">
                <a:solidFill>
                  <a:srgbClr val="000000"/>
                </a:solidFill>
                <a:latin typeface="Raleway"/>
                <a:ea typeface="Raleway"/>
                <a:cs typeface="Raleway"/>
                <a:sym typeface="Raleway"/>
              </a:rPr>
            </a:br>
            <a:r>
              <a:rPr lang="fi-FI" sz="1000">
                <a:solidFill>
                  <a:srgbClr val="121212"/>
                </a:solidFill>
                <a:latin typeface="Raleway"/>
                <a:ea typeface="Raleway"/>
                <a:cs typeface="Raleway"/>
                <a:sym typeface="Raleway"/>
              </a:rPr>
              <a:t>Raappana, M., &amp; Horila, T. 2020. Team communication in the workplace. Teoksessa L. Mikkola &amp; M. Valo (toim.) Workplace communication. New York: Routledge, 28-40.</a:t>
            </a:r>
            <a:endParaRPr sz="1000">
              <a:solidFill>
                <a:srgbClr val="000000"/>
              </a:solidFill>
              <a:latin typeface="Raleway"/>
              <a:ea typeface="Raleway"/>
              <a:cs typeface="Raleway"/>
              <a:sym typeface="Raleway"/>
            </a:endParaRPr>
          </a:p>
          <a:p>
            <a:pPr indent="0" lvl="0" marL="0" marR="0" rtl="0" algn="l">
              <a:spcBef>
                <a:spcPts val="0"/>
              </a:spcBef>
              <a:spcAft>
                <a:spcPts val="0"/>
              </a:spcAft>
              <a:buNone/>
            </a:pPr>
            <a:br>
              <a:rPr lang="fi-FI" sz="900">
                <a:solidFill>
                  <a:srgbClr val="000000"/>
                </a:solidFill>
                <a:latin typeface="Arial"/>
                <a:ea typeface="Arial"/>
                <a:cs typeface="Arial"/>
                <a:sym typeface="Arial"/>
              </a:rPr>
            </a:br>
            <a:br>
              <a:rPr lang="fi-FI" sz="900">
                <a:solidFill>
                  <a:srgbClr val="000000"/>
                </a:solidFill>
                <a:latin typeface="Arial"/>
                <a:ea typeface="Arial"/>
                <a:cs typeface="Arial"/>
                <a:sym typeface="Arial"/>
              </a:rPr>
            </a:br>
            <a:endParaRPr sz="9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
          <p:cNvSpPr txBox="1"/>
          <p:nvPr>
            <p:ph type="ctrTitle"/>
          </p:nvPr>
        </p:nvSpPr>
        <p:spPr>
          <a:xfrm>
            <a:off x="762000" y="1828800"/>
            <a:ext cx="6447184" cy="442656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1600"/>
              <a:buFont typeface="Raleway"/>
              <a:buNone/>
            </a:pPr>
            <a:r>
              <a:rPr b="0" lang="fi-FI" sz="1600">
                <a:solidFill>
                  <a:schemeClr val="dk2"/>
                </a:solidFill>
              </a:rPr>
              <a:t>Tämä Keski-Suomen hyvinvointialueelle tuotettu keskustelumateriaali on osa Jyväskylän yliopiston viestinnän maisteriopiskelijoiden työyhteisön vuorovaikutuksen kehittämisprojektia. </a:t>
            </a:r>
            <a:br>
              <a:rPr b="0" lang="fi-FI" sz="1600">
                <a:solidFill>
                  <a:schemeClr val="dk2"/>
                </a:solidFill>
              </a:rPr>
            </a:br>
            <a:br>
              <a:rPr b="0" lang="fi-FI" sz="1600">
                <a:solidFill>
                  <a:schemeClr val="dk2"/>
                </a:solidFill>
              </a:rPr>
            </a:br>
            <a:r>
              <a:rPr b="0" lang="fi-FI" sz="1600">
                <a:solidFill>
                  <a:schemeClr val="dk2"/>
                </a:solidFill>
              </a:rPr>
              <a:t>Keskustelumateriaali on johdettu projektiryhmän tuottamasta Keski-Suomen hyvinvointialueen esihenkilöille suunnatusta materiaalista “Samalle sivulle - Esihenkilön käsikirja vuorovaikutusosaamisen kehittämiseen”.</a:t>
            </a:r>
            <a:br>
              <a:rPr b="0" lang="fi-FI" sz="1600">
                <a:solidFill>
                  <a:schemeClr val="dk2"/>
                </a:solidFill>
              </a:rPr>
            </a:br>
            <a:br>
              <a:rPr b="0" lang="fi-FI" sz="1600">
                <a:solidFill>
                  <a:schemeClr val="dk2"/>
                </a:solidFill>
              </a:rPr>
            </a:br>
            <a:r>
              <a:rPr lang="fi-FI" sz="1600">
                <a:solidFill>
                  <a:schemeClr val="dk2"/>
                </a:solidFill>
              </a:rPr>
              <a:t>Tämän materiaalin tarkoituksena on toimia</a:t>
            </a:r>
            <a:br>
              <a:rPr lang="fi-FI" sz="1600">
                <a:solidFill>
                  <a:schemeClr val="dk2"/>
                </a:solidFill>
              </a:rPr>
            </a:br>
            <a:r>
              <a:rPr lang="fi-FI" sz="1600">
                <a:solidFill>
                  <a:schemeClr val="dk2"/>
                </a:solidFill>
              </a:rPr>
              <a:t>keskustelunavaajana työyhteisössä yhteisiä vuorovaikutuskäytänteitä rakennettaessa. Materiaalia voi hyödyntää esimerkiksi erilaisten yksikköjen, osastojen tai tiimien palavereissa kokonaisuudessaan tai niin, että tarkasteluun valitaan jokin materiaalin teemoista.</a:t>
            </a:r>
            <a:br>
              <a:rPr b="0" lang="fi-FI" sz="1600">
                <a:solidFill>
                  <a:schemeClr val="dk2"/>
                </a:solidFill>
              </a:rPr>
            </a:br>
            <a:br>
              <a:rPr b="0" lang="fi-FI" sz="1600">
                <a:solidFill>
                  <a:schemeClr val="dk2"/>
                </a:solidFill>
              </a:rPr>
            </a:br>
            <a:r>
              <a:rPr b="0" lang="fi-FI" sz="1600">
                <a:solidFill>
                  <a:schemeClr val="dk2"/>
                </a:solidFill>
              </a:rPr>
              <a:t>Teemat pitävät sisällään tietoiskun aiheesta, pohdintakysymyksiä sekä case-esimerkkejä.</a:t>
            </a:r>
            <a:br>
              <a:rPr b="0" lang="fi-FI" sz="1600">
                <a:solidFill>
                  <a:schemeClr val="dk2"/>
                </a:solidFill>
              </a:rPr>
            </a:br>
            <a:endParaRPr sz="1600">
              <a:solidFill>
                <a:schemeClr val="dk2"/>
              </a:solidFill>
            </a:endParaRPr>
          </a:p>
        </p:txBody>
      </p:sp>
      <p:sp>
        <p:nvSpPr>
          <p:cNvPr id="146" name="Google Shape;146;p2"/>
          <p:cNvSpPr txBox="1"/>
          <p:nvPr/>
        </p:nvSpPr>
        <p:spPr>
          <a:xfrm>
            <a:off x="323850" y="-316111"/>
            <a:ext cx="4679950" cy="1719262"/>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chemeClr val="dk2"/>
              </a:buClr>
              <a:buSzPts val="4200"/>
              <a:buFont typeface="Raleway"/>
              <a:buNone/>
            </a:pPr>
            <a:r>
              <a:rPr b="1" lang="fi-FI" sz="4200">
                <a:solidFill>
                  <a:schemeClr val="dk2"/>
                </a:solidFill>
                <a:latin typeface="Raleway"/>
                <a:ea typeface="Raleway"/>
                <a:cs typeface="Raleway"/>
                <a:sym typeface="Raleway"/>
              </a:rPr>
              <a:t>Mistä on kyse?</a:t>
            </a:r>
            <a:endParaRPr/>
          </a:p>
        </p:txBody>
      </p:sp>
      <p:pic>
        <p:nvPicPr>
          <p:cNvPr id="147" name="Google Shape;147;p2"/>
          <p:cNvPicPr preferRelativeResize="0"/>
          <p:nvPr/>
        </p:nvPicPr>
        <p:blipFill>
          <a:blip r:embed="rId3">
            <a:alphaModFix/>
          </a:blip>
          <a:stretch>
            <a:fillRect/>
          </a:stretch>
        </p:blipFill>
        <p:spPr>
          <a:xfrm>
            <a:off x="10108247" y="5791325"/>
            <a:ext cx="1812101" cy="80077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21"/>
          <p:cNvSpPr txBox="1"/>
          <p:nvPr>
            <p:ph type="title"/>
          </p:nvPr>
        </p:nvSpPr>
        <p:spPr>
          <a:xfrm>
            <a:off x="559066" y="136525"/>
            <a:ext cx="7856063"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Raleway"/>
              <a:buNone/>
            </a:pPr>
            <a:r>
              <a:rPr lang="fi-FI">
                <a:solidFill>
                  <a:schemeClr val="dk2"/>
                </a:solidFill>
              </a:rPr>
              <a:t>Kirjallisuus 2/2</a:t>
            </a:r>
            <a:endParaRPr/>
          </a:p>
        </p:txBody>
      </p:sp>
      <p:sp>
        <p:nvSpPr>
          <p:cNvPr id="303" name="Google Shape;303;p21"/>
          <p:cNvSpPr/>
          <p:nvPr/>
        </p:nvSpPr>
        <p:spPr>
          <a:xfrm>
            <a:off x="559065" y="1620941"/>
            <a:ext cx="11261873" cy="58015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i-FI" sz="1000">
                <a:solidFill>
                  <a:schemeClr val="dk2"/>
                </a:solidFill>
                <a:latin typeface="Raleway"/>
                <a:ea typeface="Raleway"/>
                <a:cs typeface="Raleway"/>
                <a:sym typeface="Raleway"/>
              </a:rPr>
              <a:t>Konfliktivuorovaikutus</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CPP. 2008. Workplace conflict and how businesses can harness it to thrive. California: Mountain View.</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Folger, J. P., Poole, M. S. &amp; Stutman, R. K. 2013. Working through conflict: Strategies for relationships, groups, and organizations. 7. painos. Boston: Pearson. </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Nelson, D. 2012. Strategies to Develop the Dyadic Interpersonal Communication Skills of Pharmacist. Language in India, 12 (5), 41–49.</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Oetzel, J. G. &amp; Ting-Toomey, S. (toim.) 2013. The SAGE Handbook of Conflict Communication : Integrating Theory, Research, and Practice. 2. painos. Thousand Oaks: Sage.</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Pearson A.W., Ensley, M.D. &amp; Amason, A.C. 2002. An assessment and refinement of Jehn’s Intragroup Conflict Scale. International Journal of Conflict Management, 13 (2), 110–126. </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Pehrman, T. 2011. Paremmin puhumalla: restoratiivinen sovittelu työyhteisössä. Rovaniemi: Lapin yliopistokustannus. Väitöskirja.</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Sias, P. M. 2009. Organizing relationships: Traditional and emerging perspectives on workplace relationships. Los Angeles: Sage.</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Tuikka, S. 2020. Negative relationships in the workplace. Teoksessa L. Mikkola &amp; M. Valo (toim.) Workplace communication. New York: Routledge, 136-148.</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Wright, K. B. &amp; Nicotera, A. M. 2016. Conflict, Social support, and Burnout/Turnover Among Health Care Workers: A Review of Developments in Organizational Conflict Theory and Practice. Teoksessa T. R. Harrison &amp; E. A. Williams (toim.) Organizations, communication, and health. New York: Routledge, 153–169.</a:t>
            </a:r>
            <a:endParaRPr/>
          </a:p>
          <a:p>
            <a:pPr indent="0" lvl="0" marL="0" marR="0" rtl="0" algn="l">
              <a:spcBef>
                <a:spcPts val="0"/>
              </a:spcBef>
              <a:spcAft>
                <a:spcPts val="0"/>
              </a:spcAft>
              <a:buNone/>
            </a:pPr>
            <a:br>
              <a:rPr lang="fi-FI" sz="1000">
                <a:solidFill>
                  <a:schemeClr val="dk1"/>
                </a:solidFill>
                <a:latin typeface="Raleway"/>
                <a:ea typeface="Raleway"/>
                <a:cs typeface="Raleway"/>
                <a:sym typeface="Raleway"/>
              </a:rPr>
            </a:br>
            <a:r>
              <a:rPr b="1" lang="fi-FI" sz="1000">
                <a:solidFill>
                  <a:schemeClr val="dk2"/>
                </a:solidFill>
                <a:latin typeface="Raleway"/>
                <a:ea typeface="Raleway"/>
                <a:cs typeface="Raleway"/>
                <a:sym typeface="Raleway"/>
              </a:rPr>
              <a:t>Palautevuorovaikutus</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Berlin, S. 2008. Innostava, lannistava, helpottava palaute: Alaisten kokemuksia ja näkemyksiä esimiehen ja alaisen välisestä palautevuorovaikutuksesta. Vaasa: Vaasan yliopisto.</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Etelämäki, M., Haakana, M., Halonen, M. 2013. Keskustelukumppanin kehuminen suomalaisessa keskustelussa. Virittäjä, 117 (4), 460-493.</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Kingsley Westerman, C. Y., Reno, K. M., &amp; Heuett, K. B. 2018. Delivering Feedback: Supervisors’ Source Credibility and Communication Competence. International Journal of Business Communication, 55 (4), 526–546. </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Manka, M. &amp; Manka, M. 2016. Työhyvinvointi. Helsinki: Talentum.</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Sias, P. M. 2009. Organizing relationships: Traditional and emerging perspectives on workplace relationships. Los Angeles: Sage.</a:t>
            </a:r>
            <a:endParaRPr/>
          </a:p>
          <a:p>
            <a:pPr indent="0" lvl="0" marL="0" marR="0" rtl="0" algn="l">
              <a:spcBef>
                <a:spcPts val="0"/>
              </a:spcBef>
              <a:spcAft>
                <a:spcPts val="0"/>
              </a:spcAft>
              <a:buNone/>
            </a:pPr>
            <a:br>
              <a:rPr lang="fi-FI" sz="900">
                <a:solidFill>
                  <a:schemeClr val="dk1"/>
                </a:solidFill>
                <a:latin typeface="Raleway"/>
                <a:ea typeface="Raleway"/>
                <a:cs typeface="Raleway"/>
                <a:sym typeface="Raleway"/>
              </a:rPr>
            </a:br>
            <a:r>
              <a:rPr lang="fi-FI" sz="900">
                <a:solidFill>
                  <a:schemeClr val="dk1"/>
                </a:solidFill>
                <a:latin typeface="Raleway"/>
                <a:ea typeface="Raleway"/>
                <a:cs typeface="Raleway"/>
                <a:sym typeface="Raleway"/>
              </a:rPr>
              <a:t>Westerman, C. Y. K., Heuett, K. B., Reno, K. M., &amp; Curry, R. 2014. What Makes Performance Feedback Seem Just? Synchronicity, Channel, and Valence Effects on Perceptions of Organizational Justice in Feedback Delivery. Management Communication Quarterly, 28(2), 244–263.</a:t>
            </a:r>
            <a:endParaRPr/>
          </a:p>
          <a:p>
            <a:pPr indent="0" lvl="0" marL="0" marR="0" rtl="0" algn="l">
              <a:spcBef>
                <a:spcPts val="0"/>
              </a:spcBef>
              <a:spcAft>
                <a:spcPts val="0"/>
              </a:spcAft>
              <a:buNone/>
            </a:pPr>
            <a:br>
              <a:rPr lang="fi-FI" sz="1000">
                <a:solidFill>
                  <a:schemeClr val="dk1"/>
                </a:solidFill>
                <a:latin typeface="Arial"/>
                <a:ea typeface="Arial"/>
                <a:cs typeface="Arial"/>
                <a:sym typeface="Arial"/>
              </a:rPr>
            </a:br>
            <a:br>
              <a:rPr lang="fi-FI" sz="1000">
                <a:solidFill>
                  <a:schemeClr val="dk1"/>
                </a:solidFill>
                <a:latin typeface="Arial"/>
                <a:ea typeface="Arial"/>
                <a:cs typeface="Arial"/>
                <a:sym typeface="Arial"/>
              </a:rPr>
            </a:br>
            <a:br>
              <a:rPr lang="fi-FI" sz="900">
                <a:solidFill>
                  <a:srgbClr val="000000"/>
                </a:solidFill>
                <a:latin typeface="Arial"/>
                <a:ea typeface="Arial"/>
                <a:cs typeface="Arial"/>
                <a:sym typeface="Arial"/>
              </a:rPr>
            </a:br>
            <a:br>
              <a:rPr lang="fi-FI" sz="900">
                <a:solidFill>
                  <a:srgbClr val="000000"/>
                </a:solidFill>
                <a:latin typeface="Arial"/>
                <a:ea typeface="Arial"/>
                <a:cs typeface="Arial"/>
                <a:sym typeface="Arial"/>
              </a:rPr>
            </a:br>
            <a:endParaRPr sz="9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
          <p:cNvSpPr txBox="1"/>
          <p:nvPr>
            <p:ph type="title"/>
          </p:nvPr>
        </p:nvSpPr>
        <p:spPr>
          <a:xfrm>
            <a:off x="831850" y="1690489"/>
            <a:ext cx="10515600" cy="171926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000"/>
              <a:buFont typeface="Raleway"/>
              <a:buNone/>
            </a:pPr>
            <a:r>
              <a:rPr lang="fi-FI">
                <a:solidFill>
                  <a:schemeClr val="dk2"/>
                </a:solidFill>
              </a:rPr>
              <a:t>Vuorovaikutus ja </a:t>
            </a:r>
            <a:br>
              <a:rPr lang="fi-FI">
                <a:solidFill>
                  <a:schemeClr val="dk2"/>
                </a:solidFill>
              </a:rPr>
            </a:br>
            <a:r>
              <a:rPr lang="fi-FI">
                <a:solidFill>
                  <a:schemeClr val="dk2"/>
                </a:solidFill>
              </a:rPr>
              <a:t>vuorovaikutuosaaminen</a:t>
            </a:r>
            <a:endParaRPr>
              <a:solidFill>
                <a:schemeClr val="dk2"/>
              </a:solidFill>
            </a:endParaRPr>
          </a:p>
        </p:txBody>
      </p:sp>
      <p:sp>
        <p:nvSpPr>
          <p:cNvPr id="153" name="Google Shape;153;p3"/>
          <p:cNvSpPr txBox="1"/>
          <p:nvPr/>
        </p:nvSpPr>
        <p:spPr>
          <a:xfrm>
            <a:off x="3667800" y="6600750"/>
            <a:ext cx="4856400" cy="109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i-FI" sz="1100">
                <a:solidFill>
                  <a:srgbClr val="7F7F7F"/>
                </a:solidFill>
                <a:latin typeface="Raleway"/>
                <a:ea typeface="Raleway"/>
                <a:cs typeface="Raleway"/>
                <a:sym typeface="Raleway"/>
              </a:rPr>
              <a:t>Halkola, Immonen, Juuso, Monto, Rekonen, Tynkkynen ja Vihro. 2022. </a:t>
            </a:r>
            <a:endParaRPr/>
          </a:p>
          <a:p>
            <a:pPr indent="0" lvl="0" marL="0" marR="0" rtl="0" algn="l">
              <a:spcBef>
                <a:spcPts val="0"/>
              </a:spcBef>
              <a:spcAft>
                <a:spcPts val="0"/>
              </a:spcAft>
              <a:buNone/>
            </a:pPr>
            <a:br>
              <a:rPr lang="fi-FI" sz="1800">
                <a:solidFill>
                  <a:schemeClr val="dk1"/>
                </a:solidFill>
                <a:latin typeface="Arial"/>
                <a:ea typeface="Arial"/>
                <a:cs typeface="Arial"/>
                <a:sym typeface="Arial"/>
              </a:rPr>
            </a:br>
            <a:br>
              <a:rPr lang="fi-FI"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4"/>
          <p:cNvSpPr txBox="1"/>
          <p:nvPr>
            <p:ph type="title"/>
          </p:nvPr>
        </p:nvSpPr>
        <p:spPr>
          <a:xfrm>
            <a:off x="559067" y="136525"/>
            <a:ext cx="5181600" cy="1140033"/>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2"/>
              </a:buClr>
              <a:buSzPts val="2800"/>
              <a:buFont typeface="Raleway"/>
              <a:buNone/>
            </a:pPr>
            <a:r>
              <a:rPr lang="fi-FI" sz="2800">
                <a:solidFill>
                  <a:schemeClr val="dk2"/>
                </a:solidFill>
              </a:rPr>
              <a:t>Vuorovaikutus ja vuorovaikutusosaaminen</a:t>
            </a:r>
            <a:endParaRPr/>
          </a:p>
        </p:txBody>
      </p:sp>
      <p:sp>
        <p:nvSpPr>
          <p:cNvPr id="159" name="Google Shape;159;p4"/>
          <p:cNvSpPr txBox="1"/>
          <p:nvPr>
            <p:ph idx="1" type="body"/>
          </p:nvPr>
        </p:nvSpPr>
        <p:spPr>
          <a:xfrm>
            <a:off x="559067" y="1607138"/>
            <a:ext cx="5181600" cy="4768607"/>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lnSpc>
                <a:spcPct val="120000"/>
              </a:lnSpc>
              <a:spcBef>
                <a:spcPts val="0"/>
              </a:spcBef>
              <a:spcAft>
                <a:spcPts val="0"/>
              </a:spcAft>
              <a:buClr>
                <a:schemeClr val="dk2"/>
              </a:buClr>
              <a:buSzPct val="100000"/>
              <a:buNone/>
            </a:pPr>
            <a:r>
              <a:rPr lang="fi-FI">
                <a:solidFill>
                  <a:schemeClr val="dk2"/>
                </a:solidFill>
              </a:rPr>
              <a:t>Vuorovaikutus on:</a:t>
            </a:r>
            <a:endParaRPr/>
          </a:p>
          <a:p>
            <a:pPr indent="-285750" lvl="0" marL="285750" rtl="0" algn="l">
              <a:lnSpc>
                <a:spcPct val="120000"/>
              </a:lnSpc>
              <a:spcBef>
                <a:spcPts val="1000"/>
              </a:spcBef>
              <a:spcAft>
                <a:spcPts val="0"/>
              </a:spcAft>
              <a:buClr>
                <a:schemeClr val="dk2"/>
              </a:buClr>
              <a:buSzPct val="100000"/>
              <a:buChar char="•"/>
            </a:pPr>
            <a:r>
              <a:rPr lang="fi-FI">
                <a:solidFill>
                  <a:schemeClr val="dk2"/>
                </a:solidFill>
              </a:rPr>
              <a:t>sanallisia ja sanattomia viestejä. Sanallista ja sanatonta viestintää tapahtuu yhtäaikaisesti.</a:t>
            </a:r>
            <a:endParaRPr/>
          </a:p>
          <a:p>
            <a:pPr indent="-285750" lvl="0" marL="285750" rtl="0" algn="l">
              <a:lnSpc>
                <a:spcPct val="120000"/>
              </a:lnSpc>
              <a:spcBef>
                <a:spcPts val="1000"/>
              </a:spcBef>
              <a:spcAft>
                <a:spcPts val="0"/>
              </a:spcAft>
              <a:buClr>
                <a:schemeClr val="dk2"/>
              </a:buClr>
              <a:buSzPct val="100000"/>
              <a:buChar char="•"/>
            </a:pPr>
            <a:r>
              <a:rPr lang="fi-FI">
                <a:solidFill>
                  <a:schemeClr val="dk2"/>
                </a:solidFill>
              </a:rPr>
              <a:t>toisten viestien kuuntelemista ja havaitsemista sekä niihin reagoimista.</a:t>
            </a:r>
            <a:endParaRPr/>
          </a:p>
          <a:p>
            <a:pPr indent="-285750" lvl="0" marL="285750" rtl="0" algn="l">
              <a:lnSpc>
                <a:spcPct val="120000"/>
              </a:lnSpc>
              <a:spcBef>
                <a:spcPts val="1000"/>
              </a:spcBef>
              <a:spcAft>
                <a:spcPts val="0"/>
              </a:spcAft>
              <a:buClr>
                <a:schemeClr val="dk2"/>
              </a:buClr>
              <a:buSzPct val="100000"/>
              <a:buChar char="•"/>
            </a:pPr>
            <a:r>
              <a:rPr lang="fi-FI">
                <a:solidFill>
                  <a:schemeClr val="dk2"/>
                </a:solidFill>
              </a:rPr>
              <a:t>tilanne- ja suhdekohtaista. Kaikki suhteet ja vuorovaikutustilanteet ovat ainutlaatuisia. Ei ole olemassa tiettyä toimintatapaa, jota noudattamalla kaikki vuorovaikutustilanteet onnistuisivat. Tämän vuoksi oman toiminnan mukauttaminen tilanteeseen sopivaksi on tärkeää.</a:t>
            </a:r>
            <a:endParaRPr/>
          </a:p>
          <a:p>
            <a:pPr indent="0" lvl="0" marL="0" rtl="0" algn="l">
              <a:lnSpc>
                <a:spcPct val="120000"/>
              </a:lnSpc>
              <a:spcBef>
                <a:spcPts val="1000"/>
              </a:spcBef>
              <a:spcAft>
                <a:spcPts val="0"/>
              </a:spcAft>
              <a:buClr>
                <a:schemeClr val="dk2"/>
              </a:buClr>
              <a:buSzPct val="100000"/>
              <a:buNone/>
            </a:pPr>
            <a:r>
              <a:rPr lang="fi-FI">
                <a:solidFill>
                  <a:schemeClr val="dk2"/>
                </a:solidFill>
              </a:rPr>
              <a:t>Vuorovaikutuksen tarkoituksena on luoda </a:t>
            </a:r>
            <a:r>
              <a:rPr b="1" lang="fi-FI">
                <a:solidFill>
                  <a:schemeClr val="dk2"/>
                </a:solidFill>
              </a:rPr>
              <a:t>yhteisiä merkityksiä</a:t>
            </a:r>
            <a:r>
              <a:rPr lang="fi-FI">
                <a:solidFill>
                  <a:schemeClr val="dk2"/>
                </a:solidFill>
              </a:rPr>
              <a:t>. Vuorovaikutuksessa tuotetaan, jaetaan ja tulkitaan viestien merkityksiä yhdessä. Merkityksiä ei voi kukaan siirtää toiselle suoraan, sillä jokainen ymmärtää viestit aina omien lähtökohtiensa ja historiansa kautta. Jokaisella on oma tyyli viestiä, mutta vuorovaikutusosaamista on mahdollista kehittää. </a:t>
            </a:r>
            <a:endParaRPr/>
          </a:p>
        </p:txBody>
      </p:sp>
      <p:pic>
        <p:nvPicPr>
          <p:cNvPr id="160" name="Google Shape;160;p4"/>
          <p:cNvPicPr preferRelativeResize="0"/>
          <p:nvPr/>
        </p:nvPicPr>
        <p:blipFill rotWithShape="1">
          <a:blip r:embed="rId3">
            <a:alphaModFix/>
          </a:blip>
          <a:srcRect b="0" l="0" r="0" t="0"/>
          <a:stretch/>
        </p:blipFill>
        <p:spPr>
          <a:xfrm>
            <a:off x="6434953" y="2036321"/>
            <a:ext cx="5757048" cy="2763782"/>
          </a:xfrm>
          <a:prstGeom prst="rect">
            <a:avLst/>
          </a:prstGeom>
          <a:noFill/>
          <a:ln>
            <a:noFill/>
          </a:ln>
        </p:spPr>
      </p:pic>
      <p:sp>
        <p:nvSpPr>
          <p:cNvPr id="161" name="Google Shape;161;p4"/>
          <p:cNvSpPr txBox="1"/>
          <p:nvPr/>
        </p:nvSpPr>
        <p:spPr>
          <a:xfrm>
            <a:off x="6814094" y="1607138"/>
            <a:ext cx="5579165"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i-FI" sz="1800">
                <a:solidFill>
                  <a:schemeClr val="dk2"/>
                </a:solidFill>
                <a:latin typeface="Arial"/>
                <a:ea typeface="Arial"/>
                <a:cs typeface="Arial"/>
                <a:sym typeface="Arial"/>
              </a:rPr>
              <a:t>Vuorovaikutusosaamisen osa-alueet:</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2" name="Google Shape;162;p4"/>
          <p:cNvSpPr txBox="1"/>
          <p:nvPr/>
        </p:nvSpPr>
        <p:spPr>
          <a:xfrm>
            <a:off x="6814094" y="5282294"/>
            <a:ext cx="5181600" cy="4768607"/>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2"/>
              </a:buClr>
              <a:buSzPts val="1500"/>
              <a:buFont typeface="Arial"/>
              <a:buNone/>
            </a:pPr>
            <a:r>
              <a:rPr b="1" lang="fi-FI" sz="1500">
                <a:solidFill>
                  <a:schemeClr val="dk2"/>
                </a:solidFill>
                <a:latin typeface="Raleway"/>
                <a:ea typeface="Raleway"/>
                <a:cs typeface="Raleway"/>
                <a:sym typeface="Raleway"/>
              </a:rPr>
              <a:t>Pohdi omaa vuorovaikutusosaamistasi: Mitä vuorovaikutukseen liittyviä tietoja, taitoja ja asenteita sinulla on? Mitkä ovat vahvuuksiasi? Entä mitä haluaisit kehittää?</a:t>
            </a:r>
            <a:endParaRPr/>
          </a:p>
          <a:p>
            <a:pPr indent="0" lvl="0" marL="0" marR="0" rtl="0" algn="l">
              <a:lnSpc>
                <a:spcPct val="90000"/>
              </a:lnSpc>
              <a:spcBef>
                <a:spcPts val="1000"/>
              </a:spcBef>
              <a:spcAft>
                <a:spcPts val="0"/>
              </a:spcAft>
              <a:buClr>
                <a:schemeClr val="dk1"/>
              </a:buClr>
              <a:buSzPts val="2400"/>
              <a:buFont typeface="Arial"/>
              <a:buNone/>
            </a:pPr>
            <a:br>
              <a:rPr lang="fi-FI" sz="2400">
                <a:solidFill>
                  <a:schemeClr val="dk1"/>
                </a:solidFill>
                <a:latin typeface="Raleway"/>
                <a:ea typeface="Raleway"/>
                <a:cs typeface="Raleway"/>
                <a:sym typeface="Raleway"/>
              </a:rPr>
            </a:br>
            <a:br>
              <a:rPr lang="fi-FI" sz="2400">
                <a:solidFill>
                  <a:schemeClr val="dk1"/>
                </a:solidFill>
                <a:latin typeface="Raleway"/>
                <a:ea typeface="Raleway"/>
                <a:cs typeface="Raleway"/>
                <a:sym typeface="Raleway"/>
              </a:rPr>
            </a:br>
            <a:endParaRPr sz="2400">
              <a:solidFill>
                <a:schemeClr val="dk1"/>
              </a:solidFill>
              <a:latin typeface="Raleway"/>
              <a:ea typeface="Raleway"/>
              <a:cs typeface="Raleway"/>
              <a:sym typeface="Raleway"/>
            </a:endParaRPr>
          </a:p>
        </p:txBody>
      </p:sp>
      <p:sp>
        <p:nvSpPr>
          <p:cNvPr id="163" name="Google Shape;163;p4"/>
          <p:cNvSpPr/>
          <p:nvPr/>
        </p:nvSpPr>
        <p:spPr>
          <a:xfrm>
            <a:off x="6705600" y="5102087"/>
            <a:ext cx="5271690" cy="1404730"/>
          </a:xfrm>
          <a:prstGeom prst="rect">
            <a:avLst/>
          </a:prstGeom>
          <a:noFill/>
          <a:ln cap="flat" cmpd="sng" w="2222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164" name="Google Shape;164;p4"/>
          <p:cNvPicPr preferRelativeResize="0"/>
          <p:nvPr/>
        </p:nvPicPr>
        <p:blipFill rotWithShape="1">
          <a:blip r:embed="rId4">
            <a:alphaModFix/>
          </a:blip>
          <a:srcRect b="0" l="0" r="0" t="0"/>
          <a:stretch/>
        </p:blipFill>
        <p:spPr>
          <a:xfrm>
            <a:off x="6525859" y="4577721"/>
            <a:ext cx="3077817" cy="87394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ph type="title"/>
          </p:nvPr>
        </p:nvSpPr>
        <p:spPr>
          <a:xfrm>
            <a:off x="831850" y="1690489"/>
            <a:ext cx="10515600" cy="171926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000"/>
              <a:buFont typeface="Raleway"/>
              <a:buNone/>
            </a:pPr>
            <a:r>
              <a:rPr lang="fi-FI">
                <a:solidFill>
                  <a:schemeClr val="dk2"/>
                </a:solidFill>
              </a:rPr>
              <a:t>Esihenkilön ja </a:t>
            </a:r>
            <a:br>
              <a:rPr lang="fi-FI">
                <a:solidFill>
                  <a:schemeClr val="dk2"/>
                </a:solidFill>
              </a:rPr>
            </a:br>
            <a:r>
              <a:rPr lang="fi-FI">
                <a:solidFill>
                  <a:schemeClr val="dk2"/>
                </a:solidFill>
              </a:rPr>
              <a:t>työntekijän vuorovaikutussuhde</a:t>
            </a:r>
            <a:endParaRPr/>
          </a:p>
        </p:txBody>
      </p:sp>
      <p:sp>
        <p:nvSpPr>
          <p:cNvPr id="170" name="Google Shape;170;p5"/>
          <p:cNvSpPr txBox="1"/>
          <p:nvPr/>
        </p:nvSpPr>
        <p:spPr>
          <a:xfrm>
            <a:off x="3667800" y="6600750"/>
            <a:ext cx="4856400" cy="109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i-FI" sz="1100">
                <a:solidFill>
                  <a:srgbClr val="7F7F7F"/>
                </a:solidFill>
                <a:latin typeface="Raleway"/>
                <a:ea typeface="Raleway"/>
                <a:cs typeface="Raleway"/>
                <a:sym typeface="Raleway"/>
              </a:rPr>
              <a:t>Halkola, Immonen, Juuso, Monto, Rekonen, Tynkkynen ja Vihro. 2022. </a:t>
            </a:r>
            <a:endParaRPr/>
          </a:p>
          <a:p>
            <a:pPr indent="0" lvl="0" marL="0" marR="0" rtl="0" algn="l">
              <a:spcBef>
                <a:spcPts val="0"/>
              </a:spcBef>
              <a:spcAft>
                <a:spcPts val="0"/>
              </a:spcAft>
              <a:buNone/>
            </a:pPr>
            <a:br>
              <a:rPr lang="fi-FI" sz="1800">
                <a:solidFill>
                  <a:schemeClr val="dk1"/>
                </a:solidFill>
                <a:latin typeface="Arial"/>
                <a:ea typeface="Arial"/>
                <a:cs typeface="Arial"/>
                <a:sym typeface="Arial"/>
              </a:rPr>
            </a:br>
            <a:br>
              <a:rPr lang="fi-FI"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6"/>
          <p:cNvSpPr txBox="1"/>
          <p:nvPr>
            <p:ph idx="1" type="body"/>
          </p:nvPr>
        </p:nvSpPr>
        <p:spPr>
          <a:xfrm>
            <a:off x="559067" y="1686651"/>
            <a:ext cx="5181600" cy="4768607"/>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lnSpc>
                <a:spcPct val="120000"/>
              </a:lnSpc>
              <a:spcBef>
                <a:spcPts val="0"/>
              </a:spcBef>
              <a:spcAft>
                <a:spcPts val="0"/>
              </a:spcAft>
              <a:buClr>
                <a:schemeClr val="dk2"/>
              </a:buClr>
              <a:buSzPct val="100000"/>
              <a:buNone/>
            </a:pPr>
            <a:r>
              <a:rPr lang="fi-FI">
                <a:solidFill>
                  <a:schemeClr val="dk2"/>
                </a:solidFill>
              </a:rPr>
              <a:t>Esihenkilön ja työntekijän välinen suhde on vastavuoroinen ja sitä luodaan ja ylläpidetään työarjen vuorovaikutuksessa.</a:t>
            </a:r>
            <a:endParaRPr/>
          </a:p>
          <a:p>
            <a:pPr indent="0" lvl="0" marL="0" rtl="0" algn="l">
              <a:lnSpc>
                <a:spcPct val="120000"/>
              </a:lnSpc>
              <a:spcBef>
                <a:spcPts val="1000"/>
              </a:spcBef>
              <a:spcAft>
                <a:spcPts val="0"/>
              </a:spcAft>
              <a:buClr>
                <a:schemeClr val="dk2"/>
              </a:buClr>
              <a:buSzPct val="100000"/>
              <a:buNone/>
            </a:pPr>
            <a:r>
              <a:rPr lang="fi-FI">
                <a:solidFill>
                  <a:schemeClr val="dk2"/>
                </a:solidFill>
              </a:rPr>
              <a:t>Esihenkilön ja työntekijän vuorovaikutussuhdetta ilmentävät mm.</a:t>
            </a:r>
            <a:endParaRPr/>
          </a:p>
          <a:p>
            <a:pPr indent="-342900" lvl="1" marL="800100" rtl="0" algn="l">
              <a:lnSpc>
                <a:spcPct val="120000"/>
              </a:lnSpc>
              <a:spcBef>
                <a:spcPts val="500"/>
              </a:spcBef>
              <a:spcAft>
                <a:spcPts val="0"/>
              </a:spcAft>
              <a:buClr>
                <a:schemeClr val="dk2"/>
              </a:buClr>
              <a:buSzPct val="100000"/>
              <a:buChar char="•"/>
            </a:pPr>
            <a:r>
              <a:rPr b="1" lang="fi-FI">
                <a:solidFill>
                  <a:schemeClr val="dk2"/>
                </a:solidFill>
              </a:rPr>
              <a:t>Valta</a:t>
            </a:r>
            <a:r>
              <a:rPr lang="fi-FI">
                <a:solidFill>
                  <a:schemeClr val="dk2"/>
                </a:solidFill>
              </a:rPr>
              <a:t>. Vaikka esihenkilöllä on asemansa vuoksi enemmän annettua valtaa, on myös työntekijällä mahdollisuuksia vaikuttaa suhteeseen</a:t>
            </a:r>
            <a:endParaRPr/>
          </a:p>
          <a:p>
            <a:pPr indent="-342900" lvl="1" marL="800100" rtl="0" algn="l">
              <a:lnSpc>
                <a:spcPct val="120000"/>
              </a:lnSpc>
              <a:spcBef>
                <a:spcPts val="500"/>
              </a:spcBef>
              <a:spcAft>
                <a:spcPts val="0"/>
              </a:spcAft>
              <a:buClr>
                <a:schemeClr val="dk2"/>
              </a:buClr>
              <a:buSzPct val="100000"/>
              <a:buChar char="•"/>
            </a:pPr>
            <a:r>
              <a:rPr b="1" lang="fi-FI">
                <a:solidFill>
                  <a:schemeClr val="dk2"/>
                </a:solidFill>
              </a:rPr>
              <a:t>Vastavuoroisuus.</a:t>
            </a:r>
            <a:r>
              <a:rPr lang="fi-FI">
                <a:solidFill>
                  <a:schemeClr val="dk2"/>
                </a:solidFill>
              </a:rPr>
              <a:t> Suhteessa annetaan ja saadaan vastavuoroisesti palautetta, jaetaan tietoa sekä keskustellaan niin työstä kuin työssä jaksamisesta.</a:t>
            </a:r>
            <a:endParaRPr/>
          </a:p>
          <a:p>
            <a:pPr indent="-342900" lvl="1" marL="800100" rtl="0" algn="l">
              <a:lnSpc>
                <a:spcPct val="120000"/>
              </a:lnSpc>
              <a:spcBef>
                <a:spcPts val="500"/>
              </a:spcBef>
              <a:spcAft>
                <a:spcPts val="0"/>
              </a:spcAft>
              <a:buClr>
                <a:schemeClr val="dk2"/>
              </a:buClr>
              <a:buSzPct val="100000"/>
              <a:buChar char="•"/>
            </a:pPr>
            <a:r>
              <a:rPr b="1" lang="fi-FI">
                <a:solidFill>
                  <a:schemeClr val="dk2"/>
                </a:solidFill>
              </a:rPr>
              <a:t>Jännitteiden hallinta. </a:t>
            </a:r>
            <a:r>
              <a:rPr lang="fi-FI">
                <a:solidFill>
                  <a:schemeClr val="dk2"/>
                </a:solidFill>
              </a:rPr>
              <a:t>Jännitteellä tarkoitetaan yksilöiden ristiriitaisia tarpeita, joiden välillä koitetaan tasapainotella. Jännitteet ovat aina osa kaikkea vuorovaikutusta. </a:t>
            </a:r>
            <a:r>
              <a:rPr lang="fi-FI">
                <a:solidFill>
                  <a:schemeClr val="dk2"/>
                </a:solidFill>
              </a:rPr>
              <a:t>Perusjännitteinä ovat autonomia-yhteisyys ja avoimuus-sulkeutuneisuus.</a:t>
            </a:r>
            <a:endParaRPr/>
          </a:p>
        </p:txBody>
      </p:sp>
      <p:sp>
        <p:nvSpPr>
          <p:cNvPr id="176" name="Google Shape;176;p6"/>
          <p:cNvSpPr txBox="1"/>
          <p:nvPr>
            <p:ph type="title"/>
          </p:nvPr>
        </p:nvSpPr>
        <p:spPr>
          <a:xfrm>
            <a:off x="559067" y="136525"/>
            <a:ext cx="5536932"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Raleway"/>
              <a:buNone/>
            </a:pPr>
            <a:r>
              <a:rPr lang="fi-FI" sz="2800">
                <a:solidFill>
                  <a:schemeClr val="dk2"/>
                </a:solidFill>
              </a:rPr>
              <a:t>Esihenkilön ja työntekijän vuorovaikutussuhde</a:t>
            </a:r>
            <a:endParaRPr/>
          </a:p>
        </p:txBody>
      </p:sp>
      <p:sp>
        <p:nvSpPr>
          <p:cNvPr id="177" name="Google Shape;177;p6"/>
          <p:cNvSpPr txBox="1"/>
          <p:nvPr>
            <p:ph idx="2" type="body"/>
          </p:nvPr>
        </p:nvSpPr>
        <p:spPr>
          <a:xfrm>
            <a:off x="6095999" y="1686652"/>
            <a:ext cx="5396700" cy="3858000"/>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l">
              <a:lnSpc>
                <a:spcPct val="120000"/>
              </a:lnSpc>
              <a:spcBef>
                <a:spcPts val="0"/>
              </a:spcBef>
              <a:spcAft>
                <a:spcPts val="0"/>
              </a:spcAft>
              <a:buClr>
                <a:schemeClr val="dk2"/>
              </a:buClr>
              <a:buSzPct val="100000"/>
              <a:buChar char="•"/>
            </a:pPr>
            <a:r>
              <a:rPr lang="fi-FI">
                <a:solidFill>
                  <a:schemeClr val="dk2"/>
                </a:solidFill>
              </a:rPr>
              <a:t>Esimerkki </a:t>
            </a:r>
            <a:r>
              <a:rPr b="1" lang="fi-FI">
                <a:solidFill>
                  <a:schemeClr val="dk2"/>
                </a:solidFill>
              </a:rPr>
              <a:t>autonomia-yhteisyys</a:t>
            </a:r>
            <a:r>
              <a:rPr lang="fi-FI">
                <a:solidFill>
                  <a:schemeClr val="dk2"/>
                </a:solidFill>
              </a:rPr>
              <a:t> jännitteestä: Yksilöllä on esimerkiksi tarve tuntea itsensä osaksi työyhteisöä, mutta toisaalta myös saada tuntea olevansa itsenäinen ja tehdä omat päätöksensä</a:t>
            </a:r>
            <a:endParaRPr/>
          </a:p>
          <a:p>
            <a:pPr indent="-342900" lvl="0" marL="342900" rtl="0" algn="l">
              <a:lnSpc>
                <a:spcPct val="120000"/>
              </a:lnSpc>
              <a:spcBef>
                <a:spcPts val="1000"/>
              </a:spcBef>
              <a:spcAft>
                <a:spcPts val="0"/>
              </a:spcAft>
              <a:buClr>
                <a:schemeClr val="dk2"/>
              </a:buClr>
              <a:buSzPct val="100000"/>
              <a:buChar char="•"/>
            </a:pPr>
            <a:r>
              <a:rPr lang="fi-FI">
                <a:solidFill>
                  <a:schemeClr val="dk2"/>
                </a:solidFill>
              </a:rPr>
              <a:t>Esimerkki</a:t>
            </a:r>
            <a:r>
              <a:rPr b="1" lang="fi-FI">
                <a:solidFill>
                  <a:schemeClr val="dk2"/>
                </a:solidFill>
              </a:rPr>
              <a:t> avoimuus-sulkeutuneisuus</a:t>
            </a:r>
            <a:r>
              <a:rPr lang="fi-FI">
                <a:solidFill>
                  <a:schemeClr val="dk2"/>
                </a:solidFill>
              </a:rPr>
              <a:t> jännitteestä: Yksilöillä on tarve avoimuuteen, mutta myös tarve säilyttää oma yksityisyys. Tällöin saatetaan pohtia, mitä asioita töissä halutaan jakaa.</a:t>
            </a:r>
            <a:endParaRPr/>
          </a:p>
          <a:p>
            <a:pPr indent="-247650" lvl="0" marL="342900" rtl="0" algn="l">
              <a:lnSpc>
                <a:spcPct val="90000"/>
              </a:lnSpc>
              <a:spcBef>
                <a:spcPts val="1000"/>
              </a:spcBef>
              <a:spcAft>
                <a:spcPts val="0"/>
              </a:spcAft>
              <a:buClr>
                <a:schemeClr val="dk1"/>
              </a:buClr>
              <a:buSzPct val="100000"/>
              <a:buFont typeface="Arial"/>
              <a:buNone/>
            </a:pPr>
            <a:r>
              <a:t/>
            </a:r>
            <a:endParaRPr/>
          </a:p>
        </p:txBody>
      </p:sp>
      <p:sp>
        <p:nvSpPr>
          <p:cNvPr id="178" name="Google Shape;178;p6"/>
          <p:cNvSpPr/>
          <p:nvPr/>
        </p:nvSpPr>
        <p:spPr>
          <a:xfrm>
            <a:off x="6256873" y="4452730"/>
            <a:ext cx="5391787" cy="2081320"/>
          </a:xfrm>
          <a:prstGeom prst="rect">
            <a:avLst/>
          </a:prstGeom>
          <a:noFill/>
          <a:ln cap="flat" cmpd="sng" w="2857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179" name="Google Shape;179;p6"/>
          <p:cNvPicPr preferRelativeResize="0"/>
          <p:nvPr/>
        </p:nvPicPr>
        <p:blipFill rotWithShape="1">
          <a:blip r:embed="rId3">
            <a:alphaModFix/>
          </a:blip>
          <a:srcRect b="0" l="0" r="0" t="0"/>
          <a:stretch/>
        </p:blipFill>
        <p:spPr>
          <a:xfrm>
            <a:off x="6134674" y="4009840"/>
            <a:ext cx="3077817" cy="873948"/>
          </a:xfrm>
          <a:prstGeom prst="rect">
            <a:avLst/>
          </a:prstGeom>
          <a:noFill/>
          <a:ln>
            <a:noFill/>
          </a:ln>
        </p:spPr>
      </p:pic>
      <p:sp>
        <p:nvSpPr>
          <p:cNvPr id="180" name="Google Shape;180;p6"/>
          <p:cNvSpPr txBox="1"/>
          <p:nvPr/>
        </p:nvSpPr>
        <p:spPr>
          <a:xfrm>
            <a:off x="6437626" y="4759694"/>
            <a:ext cx="5115340"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i-FI" sz="1600">
                <a:solidFill>
                  <a:schemeClr val="dk2"/>
                </a:solidFill>
                <a:latin typeface="Arial"/>
                <a:ea typeface="Arial"/>
                <a:cs typeface="Arial"/>
                <a:sym typeface="Arial"/>
              </a:rPr>
              <a:t>Pohdi, millaisia odotuksia ja toiveita</a:t>
            </a:r>
            <a:endParaRPr/>
          </a:p>
          <a:p>
            <a:pPr indent="0" lvl="0" marL="0" marR="0" rtl="0" algn="l">
              <a:spcBef>
                <a:spcPts val="0"/>
              </a:spcBef>
              <a:spcAft>
                <a:spcPts val="0"/>
              </a:spcAft>
              <a:buNone/>
            </a:pPr>
            <a:r>
              <a:rPr b="1" lang="fi-FI" sz="1600">
                <a:solidFill>
                  <a:schemeClr val="dk2"/>
                </a:solidFill>
                <a:latin typeface="Arial"/>
                <a:ea typeface="Arial"/>
                <a:cs typeface="Arial"/>
                <a:sym typeface="Arial"/>
              </a:rPr>
              <a:t>sinulla on esihenkilö-työntekijäsuhteelle</a:t>
            </a:r>
            <a:endParaRPr/>
          </a:p>
          <a:p>
            <a:pPr indent="0" lvl="0" marL="0" marR="0" rtl="0" algn="l">
              <a:spcBef>
                <a:spcPts val="0"/>
              </a:spcBef>
              <a:spcAft>
                <a:spcPts val="0"/>
              </a:spcAft>
              <a:buNone/>
            </a:pPr>
            <a:r>
              <a:t/>
            </a:r>
            <a:endParaRPr b="1" sz="1600">
              <a:solidFill>
                <a:schemeClr val="dk2"/>
              </a:solidFill>
              <a:latin typeface="Arial"/>
              <a:ea typeface="Arial"/>
              <a:cs typeface="Arial"/>
              <a:sym typeface="Arial"/>
            </a:endParaRPr>
          </a:p>
          <a:p>
            <a:pPr indent="0" lvl="0" marL="0" marR="0" rtl="0" algn="l">
              <a:spcBef>
                <a:spcPts val="0"/>
              </a:spcBef>
              <a:spcAft>
                <a:spcPts val="0"/>
              </a:spcAft>
              <a:buNone/>
            </a:pPr>
            <a:r>
              <a:rPr b="1" lang="fi-FI" sz="1600">
                <a:solidFill>
                  <a:schemeClr val="dk2"/>
                </a:solidFill>
                <a:latin typeface="Arial"/>
                <a:ea typeface="Arial"/>
                <a:cs typeface="Arial"/>
                <a:sym typeface="Arial"/>
              </a:rPr>
              <a:t>Minkälainen vuorovaikutus esihenkilön ja työntekijän välillä mielestäsi tukee työn sujumista ja työssä jaksamista? </a:t>
            </a:r>
            <a:endParaRPr sz="160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pic>
        <p:nvPicPr>
          <p:cNvPr id="185" name="Google Shape;185;p7"/>
          <p:cNvPicPr preferRelativeResize="0"/>
          <p:nvPr/>
        </p:nvPicPr>
        <p:blipFill rotWithShape="1">
          <a:blip r:embed="rId3">
            <a:alphaModFix/>
          </a:blip>
          <a:srcRect b="0" l="0" r="0" t="0"/>
          <a:stretch/>
        </p:blipFill>
        <p:spPr>
          <a:xfrm>
            <a:off x="253663" y="874643"/>
            <a:ext cx="7834135" cy="4757531"/>
          </a:xfrm>
          <a:prstGeom prst="rect">
            <a:avLst/>
          </a:prstGeom>
          <a:noFill/>
          <a:ln>
            <a:noFill/>
          </a:ln>
        </p:spPr>
      </p:pic>
      <p:sp>
        <p:nvSpPr>
          <p:cNvPr id="186" name="Google Shape;186;p7"/>
          <p:cNvSpPr txBox="1"/>
          <p:nvPr>
            <p:ph type="title"/>
          </p:nvPr>
        </p:nvSpPr>
        <p:spPr>
          <a:xfrm>
            <a:off x="559066" y="136525"/>
            <a:ext cx="7856063"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Raleway"/>
              <a:buNone/>
            </a:pPr>
            <a:r>
              <a:rPr lang="fi-FI" sz="2800">
                <a:solidFill>
                  <a:schemeClr val="dk2"/>
                </a:solidFill>
              </a:rPr>
              <a:t>Esihenkilön ja työntekijän vuorovaikutussuhde</a:t>
            </a:r>
            <a:endParaRPr/>
          </a:p>
        </p:txBody>
      </p:sp>
      <p:sp>
        <p:nvSpPr>
          <p:cNvPr id="187" name="Google Shape;187;p7"/>
          <p:cNvSpPr txBox="1"/>
          <p:nvPr/>
        </p:nvSpPr>
        <p:spPr>
          <a:xfrm>
            <a:off x="887899" y="2793475"/>
            <a:ext cx="6824868" cy="18158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fi-FI" sz="1600">
                <a:solidFill>
                  <a:schemeClr val="dk2"/>
                </a:solidFill>
                <a:latin typeface="Arial"/>
                <a:ea typeface="Arial"/>
                <a:cs typeface="Arial"/>
                <a:sym typeface="Arial"/>
              </a:rPr>
              <a:t>Työntekijä Paju ja esihenkilö Tuisku ovat molemmat hieman erilaisia keskustelijoita. Esihenkilö Tuisku kertoo paljon niin vapaa-aikaan kuin työhön liittyvistä asioista ja hän on usein äänessä työyhteisön arjessa. Työntekijä Paju on taas melko hiljainen, eikä hän kerro itsestään Tuiskun mielestä tarpeeksi. Jos Pajulta kysytään jotain, hän kyllä vastaa kysymyksiin, mutta hyvin lyhyesti. Pajun mielestä taas Tuisku kertoo välillä jopa liian henkilökohtaisista asioista. </a:t>
            </a:r>
            <a:endParaRPr sz="1600">
              <a:solidFill>
                <a:schemeClr val="dk2"/>
              </a:solidFill>
              <a:latin typeface="Arial"/>
              <a:ea typeface="Arial"/>
              <a:cs typeface="Arial"/>
              <a:sym typeface="Arial"/>
            </a:endParaRPr>
          </a:p>
        </p:txBody>
      </p:sp>
      <p:sp>
        <p:nvSpPr>
          <p:cNvPr id="188" name="Google Shape;188;p7"/>
          <p:cNvSpPr/>
          <p:nvPr/>
        </p:nvSpPr>
        <p:spPr>
          <a:xfrm>
            <a:off x="7652462" y="3253408"/>
            <a:ext cx="622852" cy="490330"/>
          </a:xfrm>
          <a:prstGeom prst="rightArrow">
            <a:avLst>
              <a:gd fmla="val 50000" name="adj1"/>
              <a:gd fmla="val 50000" name="adj2"/>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189" name="Google Shape;189;p7"/>
          <p:cNvSpPr txBox="1"/>
          <p:nvPr/>
        </p:nvSpPr>
        <p:spPr>
          <a:xfrm>
            <a:off x="8600659" y="1892495"/>
            <a:ext cx="3180523" cy="34163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i-FI" sz="1800">
                <a:solidFill>
                  <a:schemeClr val="dk2"/>
                </a:solidFill>
                <a:latin typeface="Arial"/>
                <a:ea typeface="Arial"/>
                <a:cs typeface="Arial"/>
                <a:sym typeface="Arial"/>
              </a:rPr>
              <a:t>Tunnistatko, mistä jännitteestä on kyse?</a:t>
            </a:r>
            <a:endParaRPr/>
          </a:p>
          <a:p>
            <a:pPr indent="0" lvl="0" marL="0" marR="0" rtl="0" algn="l">
              <a:spcBef>
                <a:spcPts val="0"/>
              </a:spcBef>
              <a:spcAft>
                <a:spcPts val="0"/>
              </a:spcAft>
              <a:buNone/>
            </a:pPr>
            <a:r>
              <a:t/>
            </a:r>
            <a:endParaRPr sz="1800">
              <a:solidFill>
                <a:schemeClr val="dk2"/>
              </a:solidFill>
              <a:latin typeface="Arial"/>
              <a:ea typeface="Arial"/>
              <a:cs typeface="Arial"/>
              <a:sym typeface="Arial"/>
            </a:endParaRPr>
          </a:p>
          <a:p>
            <a:pPr indent="0" lvl="0" marL="0" marR="0" rtl="0" algn="l">
              <a:spcBef>
                <a:spcPts val="0"/>
              </a:spcBef>
              <a:spcAft>
                <a:spcPts val="0"/>
              </a:spcAft>
              <a:buNone/>
            </a:pPr>
            <a:r>
              <a:rPr lang="fi-FI" sz="1800">
                <a:solidFill>
                  <a:schemeClr val="dk2"/>
                </a:solidFill>
                <a:latin typeface="Arial"/>
                <a:ea typeface="Arial"/>
                <a:cs typeface="Arial"/>
                <a:sym typeface="Arial"/>
              </a:rPr>
              <a:t>Yksilöillä on erilaisia tarpeita vuorovaikutukselle. Miten niitä voisi ottaa huomioon työyhteisön arjessa?</a:t>
            </a:r>
            <a:endParaRPr/>
          </a:p>
          <a:p>
            <a:pPr indent="0" lvl="0" marL="0" marR="0" rtl="0" algn="l">
              <a:spcBef>
                <a:spcPts val="0"/>
              </a:spcBef>
              <a:spcAft>
                <a:spcPts val="0"/>
              </a:spcAft>
              <a:buNone/>
            </a:pPr>
            <a:r>
              <a:t/>
            </a:r>
            <a:endParaRPr sz="1800">
              <a:solidFill>
                <a:schemeClr val="dk2"/>
              </a:solidFill>
              <a:latin typeface="Arial"/>
              <a:ea typeface="Arial"/>
              <a:cs typeface="Arial"/>
              <a:sym typeface="Arial"/>
            </a:endParaRPr>
          </a:p>
          <a:p>
            <a:pPr indent="0" lvl="0" marL="0" marR="0" rtl="0" algn="l">
              <a:spcBef>
                <a:spcPts val="0"/>
              </a:spcBef>
              <a:spcAft>
                <a:spcPts val="0"/>
              </a:spcAft>
              <a:buNone/>
            </a:pPr>
            <a:r>
              <a:rPr lang="fi-FI" sz="1800">
                <a:solidFill>
                  <a:schemeClr val="dk2"/>
                </a:solidFill>
                <a:latin typeface="Arial"/>
                <a:ea typeface="Arial"/>
                <a:cs typeface="Arial"/>
                <a:sym typeface="Arial"/>
              </a:rPr>
              <a:t>Jännitteet ovat osa kaikkea vuorovaikutusta. Mitä hyötyä niiden tunnistamisesta voi olla työyhteisössä?</a:t>
            </a:r>
            <a:endParaRPr/>
          </a:p>
        </p:txBody>
      </p:sp>
      <p:sp>
        <p:nvSpPr>
          <p:cNvPr id="190" name="Google Shape;190;p7"/>
          <p:cNvSpPr/>
          <p:nvPr/>
        </p:nvSpPr>
        <p:spPr>
          <a:xfrm>
            <a:off x="8415128" y="1493559"/>
            <a:ext cx="3383993" cy="4045849"/>
          </a:xfrm>
          <a:prstGeom prst="rect">
            <a:avLst/>
          </a:prstGeom>
          <a:noFill/>
          <a:ln cap="flat" cmpd="sng" w="2222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191" name="Google Shape;191;p7"/>
          <p:cNvPicPr preferRelativeResize="0"/>
          <p:nvPr/>
        </p:nvPicPr>
        <p:blipFill rotWithShape="1">
          <a:blip r:embed="rId4">
            <a:alphaModFix/>
          </a:blip>
          <a:srcRect b="0" l="0" r="0" t="0"/>
          <a:stretch/>
        </p:blipFill>
        <p:spPr>
          <a:xfrm>
            <a:off x="8582720" y="1027863"/>
            <a:ext cx="3077817" cy="87394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8"/>
          <p:cNvSpPr txBox="1"/>
          <p:nvPr>
            <p:ph type="title"/>
          </p:nvPr>
        </p:nvSpPr>
        <p:spPr>
          <a:xfrm>
            <a:off x="831850" y="1690489"/>
            <a:ext cx="10515600" cy="171926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000"/>
              <a:buFont typeface="Raleway"/>
              <a:buNone/>
            </a:pPr>
            <a:r>
              <a:rPr lang="fi-FI">
                <a:solidFill>
                  <a:schemeClr val="dk2"/>
                </a:solidFill>
              </a:rPr>
              <a:t>Vuorovaikutus </a:t>
            </a:r>
            <a:br>
              <a:rPr lang="fi-FI">
                <a:solidFill>
                  <a:schemeClr val="dk2"/>
                </a:solidFill>
              </a:rPr>
            </a:br>
            <a:r>
              <a:rPr lang="fi-FI">
                <a:solidFill>
                  <a:schemeClr val="dk2"/>
                </a:solidFill>
              </a:rPr>
              <a:t>ryhmissä ja tiimeissä</a:t>
            </a:r>
            <a:endParaRPr/>
          </a:p>
        </p:txBody>
      </p:sp>
      <p:sp>
        <p:nvSpPr>
          <p:cNvPr id="197" name="Google Shape;197;p8"/>
          <p:cNvSpPr txBox="1"/>
          <p:nvPr/>
        </p:nvSpPr>
        <p:spPr>
          <a:xfrm>
            <a:off x="3667800" y="6600750"/>
            <a:ext cx="4856400" cy="109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i-FI" sz="1100">
                <a:solidFill>
                  <a:srgbClr val="7F7F7F"/>
                </a:solidFill>
                <a:latin typeface="Raleway"/>
                <a:ea typeface="Raleway"/>
                <a:cs typeface="Raleway"/>
                <a:sym typeface="Raleway"/>
              </a:rPr>
              <a:t>Halkola, Immonen, Juuso, Monto, Rekonen, Tynkkynen ja Vihro. 2022. </a:t>
            </a:r>
            <a:endParaRPr/>
          </a:p>
          <a:p>
            <a:pPr indent="0" lvl="0" marL="0" marR="0" rtl="0" algn="l">
              <a:spcBef>
                <a:spcPts val="0"/>
              </a:spcBef>
              <a:spcAft>
                <a:spcPts val="0"/>
              </a:spcAft>
              <a:buNone/>
            </a:pPr>
            <a:br>
              <a:rPr lang="fi-FI" sz="1800">
                <a:solidFill>
                  <a:schemeClr val="dk1"/>
                </a:solidFill>
                <a:latin typeface="Arial"/>
                <a:ea typeface="Arial"/>
                <a:cs typeface="Arial"/>
                <a:sym typeface="Arial"/>
              </a:rPr>
            </a:br>
            <a:br>
              <a:rPr lang="fi-FI" sz="1800">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9"/>
          <p:cNvSpPr txBox="1"/>
          <p:nvPr>
            <p:ph idx="1" type="body"/>
          </p:nvPr>
        </p:nvSpPr>
        <p:spPr>
          <a:xfrm>
            <a:off x="559067" y="1686651"/>
            <a:ext cx="5112863" cy="4768607"/>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lnSpc>
                <a:spcPct val="120000"/>
              </a:lnSpc>
              <a:spcBef>
                <a:spcPts val="0"/>
              </a:spcBef>
              <a:spcAft>
                <a:spcPts val="0"/>
              </a:spcAft>
              <a:buClr>
                <a:schemeClr val="dk2"/>
              </a:buClr>
              <a:buSzPct val="100000"/>
              <a:buNone/>
            </a:pPr>
            <a:r>
              <a:rPr lang="fi-FI" sz="2600">
                <a:solidFill>
                  <a:schemeClr val="dk2"/>
                </a:solidFill>
              </a:rPr>
              <a:t>Jokainen ryhmä ja tiimi on erilainen ja toimii eri tavalla</a:t>
            </a:r>
            <a:endParaRPr/>
          </a:p>
          <a:p>
            <a:pPr indent="0" lvl="0" marL="0" rtl="0" algn="l">
              <a:lnSpc>
                <a:spcPct val="120000"/>
              </a:lnSpc>
              <a:spcBef>
                <a:spcPts val="1000"/>
              </a:spcBef>
              <a:spcAft>
                <a:spcPts val="0"/>
              </a:spcAft>
              <a:buClr>
                <a:schemeClr val="dk2"/>
              </a:buClr>
              <a:buSzPct val="100000"/>
              <a:buNone/>
            </a:pPr>
            <a:r>
              <a:rPr lang="fi-FI" sz="2600">
                <a:solidFill>
                  <a:schemeClr val="dk2"/>
                </a:solidFill>
              </a:rPr>
              <a:t>Tiimissä tai ryhmässä voi muodostua ryhmän omia</a:t>
            </a:r>
            <a:endParaRPr/>
          </a:p>
          <a:p>
            <a:pPr indent="-342900" lvl="0" marL="342900" rtl="0" algn="l">
              <a:lnSpc>
                <a:spcPct val="120000"/>
              </a:lnSpc>
              <a:spcBef>
                <a:spcPts val="1000"/>
              </a:spcBef>
              <a:spcAft>
                <a:spcPts val="0"/>
              </a:spcAft>
              <a:buClr>
                <a:schemeClr val="dk2"/>
              </a:buClr>
              <a:buSzPct val="100000"/>
              <a:buChar char="•"/>
            </a:pPr>
            <a:r>
              <a:rPr b="1" lang="fi-FI" sz="2600">
                <a:solidFill>
                  <a:schemeClr val="dk2"/>
                </a:solidFill>
              </a:rPr>
              <a:t>oletuksia</a:t>
            </a:r>
            <a:r>
              <a:rPr lang="fi-FI" sz="2600">
                <a:solidFill>
                  <a:schemeClr val="dk2"/>
                </a:solidFill>
              </a:rPr>
              <a:t>, kuten “</a:t>
            </a:r>
            <a:r>
              <a:rPr i="1" lang="fi-FI" sz="2600">
                <a:solidFill>
                  <a:schemeClr val="dk2"/>
                </a:solidFill>
              </a:rPr>
              <a:t>Voin keskustella tietyn henkilön kanssa tietyistä aiheista</a:t>
            </a:r>
            <a:r>
              <a:rPr lang="fi-FI" sz="2600">
                <a:solidFill>
                  <a:schemeClr val="dk2"/>
                </a:solidFill>
              </a:rPr>
              <a:t>”</a:t>
            </a:r>
            <a:endParaRPr/>
          </a:p>
          <a:p>
            <a:pPr indent="-342900" lvl="0" marL="342900" rtl="0" algn="l">
              <a:lnSpc>
                <a:spcPct val="120000"/>
              </a:lnSpc>
              <a:spcBef>
                <a:spcPts val="1000"/>
              </a:spcBef>
              <a:spcAft>
                <a:spcPts val="0"/>
              </a:spcAft>
              <a:buClr>
                <a:schemeClr val="dk2"/>
              </a:buClr>
              <a:buSzPct val="100000"/>
              <a:buChar char="•"/>
            </a:pPr>
            <a:r>
              <a:rPr b="1" lang="fi-FI" sz="2600">
                <a:solidFill>
                  <a:schemeClr val="dk2"/>
                </a:solidFill>
              </a:rPr>
              <a:t>normeja</a:t>
            </a:r>
            <a:r>
              <a:rPr lang="fi-FI" sz="2600">
                <a:solidFill>
                  <a:schemeClr val="dk2"/>
                </a:solidFill>
              </a:rPr>
              <a:t>, kuten “</a:t>
            </a:r>
            <a:r>
              <a:rPr i="1" lang="fi-FI" sz="2600">
                <a:solidFill>
                  <a:schemeClr val="dk2"/>
                </a:solidFill>
              </a:rPr>
              <a:t>Tällaisia asioita ei meillä täällä nosteta yhteiseen keskusteluun”</a:t>
            </a:r>
            <a:endParaRPr sz="2600">
              <a:solidFill>
                <a:schemeClr val="dk2"/>
              </a:solidFill>
            </a:endParaRPr>
          </a:p>
          <a:p>
            <a:pPr indent="-342900" lvl="0" marL="342900" rtl="0" algn="l">
              <a:lnSpc>
                <a:spcPct val="120000"/>
              </a:lnSpc>
              <a:spcBef>
                <a:spcPts val="1000"/>
              </a:spcBef>
              <a:spcAft>
                <a:spcPts val="0"/>
              </a:spcAft>
              <a:buClr>
                <a:schemeClr val="dk2"/>
              </a:buClr>
              <a:buSzPct val="100000"/>
              <a:buChar char="•"/>
            </a:pPr>
            <a:r>
              <a:rPr b="1" lang="fi-FI" sz="2600">
                <a:solidFill>
                  <a:schemeClr val="dk2"/>
                </a:solidFill>
              </a:rPr>
              <a:t>rooleja</a:t>
            </a:r>
            <a:r>
              <a:rPr lang="fi-FI" sz="2600">
                <a:solidFill>
                  <a:schemeClr val="dk2"/>
                </a:solidFill>
              </a:rPr>
              <a:t>, kuten “</a:t>
            </a:r>
            <a:r>
              <a:rPr i="1" lang="fi-FI" sz="2600">
                <a:solidFill>
                  <a:schemeClr val="dk2"/>
                </a:solidFill>
              </a:rPr>
              <a:t>Myrsky on se, joka kuljettaa keskustelua aina eteenpäin</a:t>
            </a:r>
            <a:r>
              <a:rPr lang="fi-FI" sz="2600">
                <a:solidFill>
                  <a:schemeClr val="dk2"/>
                </a:solidFill>
              </a:rPr>
              <a:t>”</a:t>
            </a:r>
            <a:endParaRPr/>
          </a:p>
          <a:p>
            <a:pPr indent="0" lvl="0" marL="0" rtl="0" algn="l">
              <a:lnSpc>
                <a:spcPct val="120000"/>
              </a:lnSpc>
              <a:spcBef>
                <a:spcPts val="1000"/>
              </a:spcBef>
              <a:spcAft>
                <a:spcPts val="0"/>
              </a:spcAft>
              <a:buClr>
                <a:schemeClr val="dk2"/>
              </a:buClr>
              <a:buSzPct val="100000"/>
              <a:buNone/>
            </a:pPr>
            <a:r>
              <a:rPr lang="fi-FI" sz="2600">
                <a:solidFill>
                  <a:schemeClr val="dk2"/>
                </a:solidFill>
              </a:rPr>
              <a:t>Nämä sosiaaliset rakenteet ja niistä rakentuneet toimintatavat muodostuvat ryhmissä usein tiedostamattomasti ja </a:t>
            </a:r>
            <a:r>
              <a:rPr b="1" lang="fi-FI" sz="2600">
                <a:solidFill>
                  <a:schemeClr val="dk2"/>
                </a:solidFill>
              </a:rPr>
              <a:t>tulevat näkyväksi viestintäkäytänteiden ja vuorovaikutuksen kautta</a:t>
            </a:r>
            <a:r>
              <a:rPr lang="fi-FI" sz="2600">
                <a:solidFill>
                  <a:schemeClr val="dk2"/>
                </a:solidFill>
              </a:rPr>
              <a:t>.</a:t>
            </a:r>
            <a:endParaRPr/>
          </a:p>
          <a:p>
            <a:pPr indent="0" lvl="0" marL="0" rtl="0" algn="l">
              <a:lnSpc>
                <a:spcPct val="90000"/>
              </a:lnSpc>
              <a:spcBef>
                <a:spcPts val="1000"/>
              </a:spcBef>
              <a:spcAft>
                <a:spcPts val="0"/>
              </a:spcAft>
              <a:buClr>
                <a:schemeClr val="dk1"/>
              </a:buClr>
              <a:buSzPct val="100000"/>
              <a:buNone/>
            </a:pPr>
            <a:br>
              <a:rPr lang="fi-FI"/>
            </a:br>
            <a:br>
              <a:rPr lang="fi-FI"/>
            </a:br>
            <a:endParaRPr/>
          </a:p>
        </p:txBody>
      </p:sp>
      <p:sp>
        <p:nvSpPr>
          <p:cNvPr id="203" name="Google Shape;203;p9"/>
          <p:cNvSpPr txBox="1"/>
          <p:nvPr>
            <p:ph type="title"/>
          </p:nvPr>
        </p:nvSpPr>
        <p:spPr>
          <a:xfrm>
            <a:off x="559067" y="136525"/>
            <a:ext cx="5536932" cy="1140033"/>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Raleway"/>
              <a:buNone/>
            </a:pPr>
            <a:r>
              <a:rPr lang="fi-FI" sz="2800">
                <a:solidFill>
                  <a:schemeClr val="dk2"/>
                </a:solidFill>
              </a:rPr>
              <a:t>Vuorovaikutus ryhmissä ja tiimeissä</a:t>
            </a:r>
            <a:endParaRPr/>
          </a:p>
        </p:txBody>
      </p:sp>
      <p:sp>
        <p:nvSpPr>
          <p:cNvPr id="204" name="Google Shape;204;p9"/>
          <p:cNvSpPr txBox="1"/>
          <p:nvPr>
            <p:ph idx="2" type="body"/>
          </p:nvPr>
        </p:nvSpPr>
        <p:spPr>
          <a:xfrm>
            <a:off x="6096000" y="1686650"/>
            <a:ext cx="5396700" cy="4984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2"/>
              </a:buClr>
              <a:buSzPts val="1500"/>
              <a:buNone/>
            </a:pPr>
            <a:r>
              <a:rPr lang="fi-FI" sz="1513">
                <a:solidFill>
                  <a:schemeClr val="dk2"/>
                </a:solidFill>
              </a:rPr>
              <a:t>V</a:t>
            </a:r>
            <a:r>
              <a:rPr lang="fi-FI" sz="1513">
                <a:solidFill>
                  <a:schemeClr val="dk2"/>
                </a:solidFill>
              </a:rPr>
              <a:t>iestintäkäytänteet voivat toimia tiimin toimintaa edistävinä/hidastavina ja hyvinvointia rakentavina/hajottavina tekijöinä. </a:t>
            </a:r>
            <a:endParaRPr sz="1513"/>
          </a:p>
          <a:p>
            <a:pPr indent="0" lvl="0" marL="0" rtl="0" algn="l">
              <a:lnSpc>
                <a:spcPct val="100000"/>
              </a:lnSpc>
              <a:spcBef>
                <a:spcPts val="1000"/>
              </a:spcBef>
              <a:spcAft>
                <a:spcPts val="0"/>
              </a:spcAft>
              <a:buClr>
                <a:schemeClr val="dk2"/>
              </a:buClr>
              <a:buSzPts val="1500"/>
              <a:buNone/>
            </a:pPr>
            <a:r>
              <a:rPr lang="fi-FI" sz="1513">
                <a:solidFill>
                  <a:schemeClr val="dk2"/>
                </a:solidFill>
              </a:rPr>
              <a:t>Tiimin jäsenten tulisi kriittisesti tarkastella, millaisia oletuksia, normeja ja rooleja tiimissä on, ja kuinka ne näkyvät arjen vuorovaikutuksessa.</a:t>
            </a:r>
            <a:endParaRPr sz="1513"/>
          </a:p>
          <a:p>
            <a:pPr indent="0" lvl="0" marL="0" rtl="0" algn="l">
              <a:lnSpc>
                <a:spcPct val="100000"/>
              </a:lnSpc>
              <a:spcBef>
                <a:spcPts val="1000"/>
              </a:spcBef>
              <a:spcAft>
                <a:spcPts val="0"/>
              </a:spcAft>
              <a:buClr>
                <a:schemeClr val="dk2"/>
              </a:buClr>
              <a:buSzPts val="1500"/>
              <a:buNone/>
            </a:pPr>
            <a:r>
              <a:rPr lang="fi-FI" sz="1513">
                <a:solidFill>
                  <a:schemeClr val="dk2"/>
                </a:solidFill>
              </a:rPr>
              <a:t>→ Mikäli tiimissä huomataan käytänteitä, jotka eivät tue yhteisen tavoitteen saavuttamista, voi niitä tietoisesti pyrkiä muuttamaan, esimerkiksi nostamalla aihe yleiseen keskusteluun ja ideoimalla yhdessä toimivampia käytänteitä</a:t>
            </a:r>
            <a:r>
              <a:rPr lang="fi-FI" sz="1513"/>
              <a:t>.</a:t>
            </a:r>
            <a:endParaRPr sz="1513"/>
          </a:p>
          <a:p>
            <a:pPr indent="0" lvl="0" marL="0" rtl="0" algn="l">
              <a:lnSpc>
                <a:spcPct val="100000"/>
              </a:lnSpc>
              <a:spcBef>
                <a:spcPts val="1000"/>
              </a:spcBef>
              <a:spcAft>
                <a:spcPts val="0"/>
              </a:spcAft>
              <a:buClr>
                <a:schemeClr val="dk2"/>
              </a:buClr>
              <a:buSzPts val="1500"/>
              <a:buNone/>
            </a:pPr>
            <a:br>
              <a:rPr lang="fi-FI" sz="1513"/>
            </a:br>
            <a:endParaRPr sz="1513"/>
          </a:p>
          <a:p>
            <a:pPr indent="0" lvl="0" marL="0" rtl="0" algn="l">
              <a:lnSpc>
                <a:spcPct val="100000"/>
              </a:lnSpc>
              <a:spcBef>
                <a:spcPts val="1000"/>
              </a:spcBef>
              <a:spcAft>
                <a:spcPts val="0"/>
              </a:spcAft>
              <a:buClr>
                <a:schemeClr val="dk2"/>
              </a:buClr>
              <a:buSzPts val="1500"/>
              <a:buNone/>
            </a:pPr>
            <a:r>
              <a:t/>
            </a:r>
            <a:endParaRPr b="1" sz="1400">
              <a:solidFill>
                <a:schemeClr val="dk2"/>
              </a:solidFill>
            </a:endParaRPr>
          </a:p>
          <a:p>
            <a:pPr indent="0" lvl="0" marL="0" rtl="0" algn="l">
              <a:lnSpc>
                <a:spcPct val="100000"/>
              </a:lnSpc>
              <a:spcBef>
                <a:spcPts val="1000"/>
              </a:spcBef>
              <a:spcAft>
                <a:spcPts val="0"/>
              </a:spcAft>
              <a:buClr>
                <a:schemeClr val="dk2"/>
              </a:buClr>
              <a:buSzPts val="1500"/>
              <a:buNone/>
            </a:pPr>
            <a:r>
              <a:rPr b="1" lang="fi-FI" sz="1400">
                <a:solidFill>
                  <a:schemeClr val="dk2"/>
                </a:solidFill>
              </a:rPr>
              <a:t>Tunnistatko itse työyhteisössäsi oletuksia, normeja tai rooleja? Kuinka nämä näkyvät viestintäkäytänteissänne?</a:t>
            </a:r>
            <a:endParaRPr b="1" sz="1400">
              <a:solidFill>
                <a:schemeClr val="dk2"/>
              </a:solidFill>
            </a:endParaRPr>
          </a:p>
          <a:p>
            <a:pPr indent="-247650" lvl="0" marL="342900" rtl="0" algn="l">
              <a:lnSpc>
                <a:spcPct val="70000"/>
              </a:lnSpc>
              <a:spcBef>
                <a:spcPts val="1000"/>
              </a:spcBef>
              <a:spcAft>
                <a:spcPts val="0"/>
              </a:spcAft>
              <a:buClr>
                <a:schemeClr val="dk1"/>
              </a:buClr>
              <a:buSzPts val="1500"/>
              <a:buFont typeface="Arial"/>
              <a:buNone/>
            </a:pPr>
            <a:r>
              <a:t/>
            </a:r>
            <a:endParaRPr sz="1400"/>
          </a:p>
        </p:txBody>
      </p:sp>
      <p:sp>
        <p:nvSpPr>
          <p:cNvPr id="205" name="Google Shape;205;p9"/>
          <p:cNvSpPr/>
          <p:nvPr/>
        </p:nvSpPr>
        <p:spPr>
          <a:xfrm>
            <a:off x="5947011" y="5050528"/>
            <a:ext cx="5436606" cy="1404730"/>
          </a:xfrm>
          <a:prstGeom prst="rect">
            <a:avLst/>
          </a:prstGeom>
          <a:noFill/>
          <a:ln cap="flat" cmpd="sng" w="22225">
            <a:solidFill>
              <a:schemeClr val="dk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206" name="Google Shape;206;p9"/>
          <p:cNvPicPr preferRelativeResize="0"/>
          <p:nvPr/>
        </p:nvPicPr>
        <p:blipFill rotWithShape="1">
          <a:blip r:embed="rId3">
            <a:alphaModFix/>
          </a:blip>
          <a:srcRect b="0" l="0" r="0" t="0"/>
          <a:stretch/>
        </p:blipFill>
        <p:spPr>
          <a:xfrm>
            <a:off x="5767270" y="4579170"/>
            <a:ext cx="3077817" cy="87394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teema">
  <a:themeElements>
    <a:clrScheme name="Keski-suomen hyvinvointialue 2023">
      <a:dk1>
        <a:srgbClr val="000000"/>
      </a:dk1>
      <a:lt1>
        <a:srgbClr val="FFFFFF"/>
      </a:lt1>
      <a:dk2>
        <a:srgbClr val="336699"/>
      </a:dk2>
      <a:lt2>
        <a:srgbClr val="E7E6E6"/>
      </a:lt2>
      <a:accent1>
        <a:srgbClr val="FFCCCC"/>
      </a:accent1>
      <a:accent2>
        <a:srgbClr val="99FF99"/>
      </a:accent2>
      <a:accent3>
        <a:srgbClr val="A5A5A5"/>
      </a:accent3>
      <a:accent4>
        <a:srgbClr val="6E8699"/>
      </a:accent4>
      <a:accent5>
        <a:srgbClr val="5A965A"/>
      </a:accent5>
      <a:accent6>
        <a:srgbClr val="B69292"/>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te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2021-09-06T07:10:43Z</dcterms:created>
  <dc:creator>Koponen Sanna-Riikka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0x010100D7CC8DAC4F20A44CB0DAEAA834AEAC88</vt:lpwstr>
  </property>
</Properties>
</file>