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autoCompressPictures="0">
  <p:sldMasterIdLst>
    <p:sldMasterId id="2147483648" r:id="rId4"/>
  </p:sldMasterIdLst>
  <p:notesMasterIdLst>
    <p:notesMasterId r:id="rId25"/>
  </p:notesMasterIdLst>
  <p:sldIdLst>
    <p:sldId id="258" r:id="rId5"/>
    <p:sldId id="2146847179" r:id="rId6"/>
    <p:sldId id="2146847171" r:id="rId7"/>
    <p:sldId id="2146847174" r:id="rId8"/>
    <p:sldId id="2146847180" r:id="rId9"/>
    <p:sldId id="290" r:id="rId10"/>
    <p:sldId id="296" r:id="rId11"/>
    <p:sldId id="2146847165" r:id="rId12"/>
    <p:sldId id="2146847169" r:id="rId13"/>
    <p:sldId id="2146847166" r:id="rId14"/>
    <p:sldId id="2146847170" r:id="rId15"/>
    <p:sldId id="2146847175" r:id="rId16"/>
    <p:sldId id="2146847176" r:id="rId17"/>
    <p:sldId id="2146847177" r:id="rId18"/>
    <p:sldId id="308" r:id="rId19"/>
    <p:sldId id="309" r:id="rId20"/>
    <p:sldId id="292" r:id="rId21"/>
    <p:sldId id="336" r:id="rId22"/>
    <p:sldId id="2146847178" r:id="rId23"/>
    <p:sldId id="280" r:id="rId24"/>
  </p:sldIdLst>
  <p:sldSz cx="12192000" cy="6858000"/>
  <p:notesSz cx="6858000" cy="9144000"/>
  <p:embeddedFontLst>
    <p:embeddedFont>
      <p:font typeface="Calibri" panose="020F0502020204030204" pitchFamily="34" charset="0"/>
      <p:regular r:id="rId26"/>
      <p:bold r:id="rId27"/>
      <p:italic r:id="rId28"/>
      <p:boldItalic r:id="rId29"/>
    </p:embeddedFont>
    <p:embeddedFont>
      <p:font typeface="Raleway" panose="020B0604020202020204" charset="0"/>
      <p:regular r:id="rId30"/>
      <p:bold r:id="rId31"/>
      <p:italic r:id="rId32"/>
      <p:boldItalic r:id="rId33"/>
    </p:embeddedFont>
  </p:embeddedFontLst>
  <p:defaultTextStyle>
    <a:defPPr>
      <a:defRPr lang="en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userDrawn="1">
          <p15:clr>
            <a:srgbClr val="A4A3A4"/>
          </p15:clr>
        </p15:guide>
        <p15:guide id="2" pos="765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90066"/>
    <a:srgbClr val="002F6C"/>
    <a:srgbClr val="18D00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Normaali tyyli 2 - Korostu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094"/>
    <p:restoredTop sz="94694"/>
  </p:normalViewPr>
  <p:slideViewPr>
    <p:cSldViewPr snapToGrid="0" snapToObjects="1" showGuides="1">
      <p:cViewPr varScale="1">
        <p:scale>
          <a:sx n="79" d="100"/>
          <a:sy n="79" d="100"/>
        </p:scale>
        <p:origin x="43" y="82"/>
      </p:cViewPr>
      <p:guideLst>
        <p:guide orient="horz"/>
        <p:guide pos="765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320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font" Target="fonts/font1.fntdata"/><Relationship Id="rId21" Type="http://schemas.openxmlformats.org/officeDocument/2006/relationships/slide" Target="slides/slide17.xml"/><Relationship Id="rId34" Type="http://schemas.openxmlformats.org/officeDocument/2006/relationships/presProps" Target="pres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font" Target="fonts/font4.fntdata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font" Target="fonts/font6.fntdata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309C28-74F3-491C-BFDA-241152DA6761}" type="datetimeFigureOut">
              <a:rPr lang="fi-FI" smtClean="0"/>
              <a:t>16.3.2022</a:t>
            </a:fld>
            <a:endParaRPr lang="fi-FI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80EA82E-25A0-4688-9CA3-0C068C659476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746657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A82E-25A0-4688-9CA3-0C068C659476}" type="slidenum">
              <a:rPr lang="fi-FI" smtClean="0"/>
              <a:t>1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570693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A82E-25A0-4688-9CA3-0C068C659476}" type="slidenum">
              <a:rPr lang="fi-FI" smtClean="0"/>
              <a:t>18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2856937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an kuvan paikkamerkki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Huomautusten paikkamerkki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80EA82E-25A0-4688-9CA3-0C068C659476}" type="slidenum">
              <a:rPr lang="fi-FI" smtClean="0"/>
              <a:t>19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4624707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Aloit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oup 10">
            <a:extLst>
              <a:ext uri="{FF2B5EF4-FFF2-40B4-BE49-F238E27FC236}">
                <a16:creationId xmlns:a16="http://schemas.microsoft.com/office/drawing/2014/main" id="{D0FEDC9C-36B3-5D41-9729-6E3F33BDAB74}"/>
              </a:ext>
            </a:extLst>
          </p:cNvPr>
          <p:cNvGrpSpPr/>
          <p:nvPr userDrawn="1"/>
        </p:nvGrpSpPr>
        <p:grpSpPr>
          <a:xfrm>
            <a:off x="-15457341" y="3550228"/>
            <a:ext cx="31217186" cy="2467326"/>
            <a:chOff x="3003199" y="4484554"/>
            <a:chExt cx="7124220" cy="563080"/>
          </a:xfrm>
        </p:grpSpPr>
        <p:sp>
          <p:nvSpPr>
            <p:cNvPr id="12" name="Freeform 11">
              <a:extLst>
                <a:ext uri="{FF2B5EF4-FFF2-40B4-BE49-F238E27FC236}">
                  <a16:creationId xmlns:a16="http://schemas.microsoft.com/office/drawing/2014/main" id="{CA591702-7F67-ED41-81C4-D70490E6EB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A81F91D1-D49D-4146-8C60-4B19DE45EB85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0FE4026E-1B86-F14E-B3F5-73F89F98F654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DD157EF-CC67-BC43-9DB2-46897EC1B12D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7345C027-11B9-B34A-B6D5-55C87FB5C69B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1606F538-3E2A-2344-B000-6EC084B909F4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054988"/>
            <a:ext cx="5161983" cy="2387600"/>
          </a:xfrm>
        </p:spPr>
        <p:txBody>
          <a:bodyPr anchor="b"/>
          <a:lstStyle>
            <a:lvl1pPr algn="ctr">
              <a:defRPr sz="40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40538"/>
            <a:ext cx="5161983" cy="2162473"/>
          </a:xfrm>
        </p:spPr>
        <p:txBody>
          <a:bodyPr anchor="ctr" anchorCtr="0"/>
          <a:lstStyle>
            <a:lvl1pPr marL="0" indent="0" algn="ctr">
              <a:buNone/>
              <a:defRPr sz="2800" b="1" i="0" baseline="0">
                <a:solidFill>
                  <a:schemeClr val="bg1"/>
                </a:solidFill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i-FI"/>
              <a:t>Muokkaa alaotsikon perustyyliä napsautt.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B05D6F-7B02-B048-A18D-AAB9A7A75AF2}" type="datetimeFigureOut">
              <a:rPr lang="en-FI" smtClean="0"/>
              <a:t>03/16/2022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9" name="Graphic 8">
            <a:extLst>
              <a:ext uri="{FF2B5EF4-FFF2-40B4-BE49-F238E27FC236}">
                <a16:creationId xmlns:a16="http://schemas.microsoft.com/office/drawing/2014/main" id="{5B245C17-5DB4-1940-9665-E64B857984F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816300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23D2A849-13BB-FF4C-B57F-018D41715B1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sp>
        <p:nvSpPr>
          <p:cNvPr id="9" name="Subtitle 2">
            <a:extLst>
              <a:ext uri="{FF2B5EF4-FFF2-40B4-BE49-F238E27FC236}">
                <a16:creationId xmlns:a16="http://schemas.microsoft.com/office/drawing/2014/main" id="{D773BDB9-FBB4-EA4D-AD5E-4BA1768FC7EC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0" y="4735115"/>
            <a:ext cx="6685983" cy="1238302"/>
          </a:xfrm>
        </p:spPr>
        <p:txBody>
          <a:bodyPr/>
          <a:lstStyle>
            <a:lvl1pPr marL="0" indent="0" algn="ctr">
              <a:buNone/>
              <a:defRPr lang="en-GB" b="1" i="0" baseline="0" smtClean="0">
                <a:effectLst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b="0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 </a:t>
            </a:r>
            <a:r>
              <a:rPr lang="en-GB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Hyvinvointi</a:t>
            </a:r>
            <a:r>
              <a:rPr lang="en-GB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Terveys</a:t>
            </a:r>
            <a:r>
              <a:rPr lang="en-GB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 </a:t>
            </a:r>
            <a:r>
              <a:rPr lang="en-GB" b="1" i="0" dirty="0" err="1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Turvallisuus</a:t>
            </a:r>
            <a:r>
              <a:rPr lang="en-GB" b="1" i="0" dirty="0">
                <a:solidFill>
                  <a:srgbClr val="222222"/>
                </a:solidFill>
                <a:effectLst/>
                <a:latin typeface="Calibri" panose="020F0502020204030204" pitchFamily="34" charset="0"/>
              </a:rPr>
              <a:t>.</a:t>
            </a: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9336849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16" name="TextBox 15">
            <a:extLst>
              <a:ext uri="{FF2B5EF4-FFF2-40B4-BE49-F238E27FC236}">
                <a16:creationId xmlns:a16="http://schemas.microsoft.com/office/drawing/2014/main" id="{A1785F3F-488B-3448-A994-ED7F895F7C5B}"/>
              </a:ext>
            </a:extLst>
          </p:cNvPr>
          <p:cNvSpPr txBox="1"/>
          <p:nvPr userDrawn="1"/>
        </p:nvSpPr>
        <p:spPr>
          <a:xfrm>
            <a:off x="2528122" y="2440704"/>
            <a:ext cx="3140765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4200" b="1" dirty="0">
                <a:latin typeface="Raleway" panose="020B0503030101060003" pitchFamily="34" charset="77"/>
              </a:rPr>
              <a:t>Kiitos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85CB8587-57E9-0440-841A-285CD914F68C}"/>
              </a:ext>
            </a:extLst>
          </p:cNvPr>
          <p:cNvSpPr txBox="1"/>
          <p:nvPr userDrawn="1"/>
        </p:nvSpPr>
        <p:spPr>
          <a:xfrm>
            <a:off x="1611526" y="4722870"/>
            <a:ext cx="347869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2400" b="1" dirty="0">
                <a:latin typeface="Raleway" panose="020B0503030101060003" pitchFamily="34" charset="77"/>
              </a:rPr>
              <a:t>#</a:t>
            </a:r>
            <a:r>
              <a:rPr lang="fi-FI" sz="2400" b="1" dirty="0" err="1">
                <a:latin typeface="Raleway" panose="020B0503030101060003" pitchFamily="34" charset="77"/>
              </a:rPr>
              <a:t>hyvaks</a:t>
            </a:r>
            <a:endParaRPr lang="fi-FI" sz="2400" b="1" dirty="0">
              <a:latin typeface="Raleway" panose="020B0503030101060003" pitchFamily="34" charset="77"/>
            </a:endParaRPr>
          </a:p>
          <a:p>
            <a:pPr algn="ctr"/>
            <a:r>
              <a:rPr lang="fi-FI" sz="2400" b="1" dirty="0">
                <a:latin typeface="Raleway" panose="020B0503030101060003" pitchFamily="34" charset="77"/>
              </a:rPr>
              <a:t>#</a:t>
            </a:r>
            <a:r>
              <a:rPr lang="fi-FI" sz="2400" b="1" dirty="0" err="1">
                <a:latin typeface="Raleway" panose="020B0503030101060003" pitchFamily="34" charset="77"/>
              </a:rPr>
              <a:t>hyvinvointialueks</a:t>
            </a:r>
            <a:endParaRPr lang="fi-FI" sz="2400" b="1" dirty="0">
              <a:latin typeface="Raleway" panose="020B0503030101060003" pitchFamily="34" charset="77"/>
            </a:endParaRPr>
          </a:p>
          <a:p>
            <a:pPr algn="ctr"/>
            <a:r>
              <a:rPr lang="fi-FI" sz="2400" b="1" dirty="0">
                <a:latin typeface="Raleway" panose="020B0503030101060003" pitchFamily="34" charset="77"/>
              </a:rPr>
              <a:t>#</a:t>
            </a:r>
            <a:r>
              <a:rPr lang="fi-FI" sz="2400" b="1" dirty="0" err="1">
                <a:latin typeface="Raleway" panose="020B0503030101060003" pitchFamily="34" charset="77"/>
              </a:rPr>
              <a:t>hyväarkikaikille</a:t>
            </a:r>
            <a:endParaRPr lang="fi-FI" sz="2400" b="1" dirty="0">
              <a:latin typeface="Raleway" panose="020B0503030101060003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405226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Väli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0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1363BA-B034-B749-897B-33F22183506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3609048"/>
            <a:ext cx="10515600" cy="1500187"/>
          </a:xfrm>
        </p:spPr>
        <p:txBody>
          <a:bodyPr/>
          <a:lstStyle>
            <a:lvl1pPr marL="0" indent="0" algn="ctr">
              <a:buNone/>
              <a:defRPr sz="2800" b="1" i="0" baseline="0">
                <a:solidFill>
                  <a:schemeClr val="tx1"/>
                </a:solidFill>
                <a:latin typeface="Raleway" panose="020B0503030101060003" pitchFamily="34" charset="77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1" name="Graphic 10">
            <a:extLst>
              <a:ext uri="{FF2B5EF4-FFF2-40B4-BE49-F238E27FC236}">
                <a16:creationId xmlns:a16="http://schemas.microsoft.com/office/drawing/2014/main" id="{4FC4FE59-D983-074A-93EB-9BF779831F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442E0FE0-D15E-A34B-B028-920F4B3D1D8F}"/>
              </a:ext>
            </a:extLst>
          </p:cNvPr>
          <p:cNvGrpSpPr/>
          <p:nvPr userDrawn="1"/>
        </p:nvGrpSpPr>
        <p:grpSpPr>
          <a:xfrm>
            <a:off x="2325509" y="5250794"/>
            <a:ext cx="7540981" cy="963996"/>
            <a:chOff x="4279167" y="3283692"/>
            <a:chExt cx="4225423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234D959-A513-7140-97FF-840DE5E39E38}"/>
                </a:ext>
              </a:extLst>
            </p:cNvPr>
            <p:cNvSpPr/>
            <p:nvPr/>
          </p:nvSpPr>
          <p:spPr>
            <a:xfrm>
              <a:off x="4279167" y="3286240"/>
              <a:ext cx="2047062" cy="535054"/>
            </a:xfrm>
            <a:custGeom>
              <a:avLst/>
              <a:gdLst>
                <a:gd name="connsiteX0" fmla="*/ 266860 w 2047062"/>
                <a:gd name="connsiteY0" fmla="*/ 0 h 535054"/>
                <a:gd name="connsiteX1" fmla="*/ 266860 w 2047062"/>
                <a:gd name="connsiteY1" fmla="*/ 0 h 535054"/>
                <a:gd name="connsiteX2" fmla="*/ 0 w 2047062"/>
                <a:gd name="connsiteY2" fmla="*/ 267527 h 535054"/>
                <a:gd name="connsiteX3" fmla="*/ 266860 w 2047062"/>
                <a:gd name="connsiteY3" fmla="*/ 535054 h 535054"/>
                <a:gd name="connsiteX4" fmla="*/ 266860 w 2047062"/>
                <a:gd name="connsiteY4" fmla="*/ 535054 h 535054"/>
                <a:gd name="connsiteX5" fmla="*/ 2047063 w 2047062"/>
                <a:gd name="connsiteY5" fmla="*/ 535054 h 535054"/>
                <a:gd name="connsiteX6" fmla="*/ 2047063 w 2047062"/>
                <a:gd name="connsiteY6" fmla="*/ 0 h 535054"/>
                <a:gd name="connsiteX7" fmla="*/ 266860 w 204706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047062" h="535054">
                  <a:moveTo>
                    <a:pt x="266860" y="0"/>
                  </a:moveTo>
                  <a:lnTo>
                    <a:pt x="266860" y="0"/>
                  </a:lnTo>
                  <a:cubicBezTo>
                    <a:pt x="119362" y="849"/>
                    <a:pt x="0" y="120600"/>
                    <a:pt x="0" y="267527"/>
                  </a:cubicBezTo>
                  <a:cubicBezTo>
                    <a:pt x="0" y="414455"/>
                    <a:pt x="119362" y="534205"/>
                    <a:pt x="266860" y="535054"/>
                  </a:cubicBezTo>
                  <a:lnTo>
                    <a:pt x="266860" y="535054"/>
                  </a:lnTo>
                  <a:lnTo>
                    <a:pt x="2047063" y="535054"/>
                  </a:lnTo>
                  <a:lnTo>
                    <a:pt x="2047063" y="0"/>
                  </a:lnTo>
                  <a:lnTo>
                    <a:pt x="266860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D8874437-2A26-F444-8B42-AF27B474585C}"/>
                </a:ext>
              </a:extLst>
            </p:cNvPr>
            <p:cNvSpPr/>
            <p:nvPr/>
          </p:nvSpPr>
          <p:spPr>
            <a:xfrm>
              <a:off x="5876916" y="3286240"/>
              <a:ext cx="2366782" cy="535054"/>
            </a:xfrm>
            <a:custGeom>
              <a:avLst/>
              <a:gdLst>
                <a:gd name="connsiteX0" fmla="*/ 268565 w 2366782"/>
                <a:gd name="connsiteY0" fmla="*/ 0 h 535054"/>
                <a:gd name="connsiteX1" fmla="*/ 268565 w 2366782"/>
                <a:gd name="connsiteY1" fmla="*/ 0 h 535054"/>
                <a:gd name="connsiteX2" fmla="*/ 0 w 2366782"/>
                <a:gd name="connsiteY2" fmla="*/ 267527 h 535054"/>
                <a:gd name="connsiteX3" fmla="*/ 268565 w 2366782"/>
                <a:gd name="connsiteY3" fmla="*/ 535054 h 535054"/>
                <a:gd name="connsiteX4" fmla="*/ 268565 w 2366782"/>
                <a:gd name="connsiteY4" fmla="*/ 535054 h 535054"/>
                <a:gd name="connsiteX5" fmla="*/ 2366783 w 2366782"/>
                <a:gd name="connsiteY5" fmla="*/ 535054 h 535054"/>
                <a:gd name="connsiteX6" fmla="*/ 2366783 w 2366782"/>
                <a:gd name="connsiteY6" fmla="*/ 0 h 535054"/>
                <a:gd name="connsiteX7" fmla="*/ 268565 w 2366782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2366782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366783" y="535054"/>
                  </a:lnTo>
                  <a:lnTo>
                    <a:pt x="2366783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4A5A8C8-F25E-3341-ABFD-57D4CBCB1DF4}"/>
                </a:ext>
              </a:extLst>
            </p:cNvPr>
            <p:cNvSpPr/>
            <p:nvPr/>
          </p:nvSpPr>
          <p:spPr>
            <a:xfrm>
              <a:off x="7962345" y="328369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068" y="540999"/>
                    <a:pt x="0" y="419550"/>
                    <a:pt x="0" y="270075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9830509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tsikko vaihtoeh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6" name="Group 15">
            <a:extLst>
              <a:ext uri="{FF2B5EF4-FFF2-40B4-BE49-F238E27FC236}">
                <a16:creationId xmlns:a16="http://schemas.microsoft.com/office/drawing/2014/main" id="{75176826-01F7-924D-8C9A-790D9113E5CB}"/>
              </a:ext>
            </a:extLst>
          </p:cNvPr>
          <p:cNvGrpSpPr/>
          <p:nvPr userDrawn="1"/>
        </p:nvGrpSpPr>
        <p:grpSpPr>
          <a:xfrm>
            <a:off x="7048671" y="1403962"/>
            <a:ext cx="20319697" cy="2591802"/>
            <a:chOff x="4112060" y="1004862"/>
            <a:chExt cx="4234801" cy="540154"/>
          </a:xfrm>
        </p:grpSpPr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CC3E76EC-2E2F-1F4F-B588-344B0F24CFD8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4DF59313-1A12-5C42-9FB9-CDD041E34FD7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46AAB8F2-C9E9-A845-98A2-585927134DCE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17346015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36525"/>
            <a:ext cx="5181600" cy="1140033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5181600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5999" y="1408355"/>
            <a:ext cx="5396565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7E2108C-56F9-AC4C-8DCE-F4923DCBCD72}"/>
              </a:ext>
            </a:extLst>
          </p:cNvPr>
          <p:cNvGrpSpPr/>
          <p:nvPr userDrawn="1"/>
        </p:nvGrpSpPr>
        <p:grpSpPr>
          <a:xfrm>
            <a:off x="6095999" y="216712"/>
            <a:ext cx="7819557" cy="997394"/>
            <a:chOff x="4112060" y="1004862"/>
            <a:chExt cx="4234801" cy="540154"/>
          </a:xfrm>
        </p:grpSpPr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DF3D109-1EA8-EF42-856B-C9112923C929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0A4DB3ED-24F7-E647-9DF5-AA7367532AD6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24A4E291-9DAC-9D46-ADB2-251AC9640373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42186040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isältö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567356"/>
            <a:ext cx="11007492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6" y="1408355"/>
            <a:ext cx="11007493" cy="4768607"/>
          </a:xfrm>
        </p:spPr>
        <p:txBody>
          <a:bodyPr>
            <a:normAutofit/>
          </a:bodyPr>
          <a:lstStyle>
            <a:lvl1pPr marL="2857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7429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001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6573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14550" indent="-28575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E2AC61-E5BA-9141-A370-01A75247AEE9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8616CA90-A865-CE49-88CA-6C5B0E923E9C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660EA0BB-C694-094E-8157-0C41446FF3D1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0C82823B-6EFD-374D-80FE-0A324D23B816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2E482EDA-BA7B-E045-AE83-F8E0D314B94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EB0C3A4-57FB-5A41-9AC6-CBBD146885C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7EF7EF47-698F-324F-B66F-3525A2AAEE17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03576390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90546"/>
            <a:ext cx="3479533" cy="1086012"/>
          </a:xfrm>
        </p:spPr>
        <p:txBody>
          <a:bodyPr anchor="b">
            <a:no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3479533" cy="4768607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177365" y="827773"/>
            <a:ext cx="7315200" cy="5349189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740B8925-04AD-6D42-A39E-94194FB0976A}"/>
              </a:ext>
            </a:extLst>
          </p:cNvPr>
          <p:cNvGrpSpPr/>
          <p:nvPr userDrawn="1"/>
        </p:nvGrpSpPr>
        <p:grpSpPr>
          <a:xfrm>
            <a:off x="8307977" y="190546"/>
            <a:ext cx="3258582" cy="257550"/>
            <a:chOff x="3003199" y="4484554"/>
            <a:chExt cx="7124220" cy="563080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69C941C0-6675-314D-A068-CC826F275060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43E8993B-5696-4440-9404-5BC01C41A4B7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705450E6-C8B3-B543-AA29-7466934D5CCC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CBF40765-FE80-1D44-8F89-6200FF453B1E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3C2BA112-5D1A-C443-9F9B-7F88978EB22C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F4034880-020F-DA42-B6DB-FB5B9AE5C1E1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3481926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Sisältö 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" name="Group 12">
            <a:extLst>
              <a:ext uri="{FF2B5EF4-FFF2-40B4-BE49-F238E27FC236}">
                <a16:creationId xmlns:a16="http://schemas.microsoft.com/office/drawing/2014/main" id="{14D83D6D-44BD-2740-A747-3979A324619E}"/>
              </a:ext>
            </a:extLst>
          </p:cNvPr>
          <p:cNvGrpSpPr/>
          <p:nvPr userDrawn="1"/>
        </p:nvGrpSpPr>
        <p:grpSpPr>
          <a:xfrm>
            <a:off x="469804" y="-18381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3EDC30CD-D88B-5B47-AAF7-4834BFF8657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1E576180-D8D0-AF47-9935-B54E1E3695DD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60D08284-B95A-5142-88B9-0A7CA036CB48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B0328CDE-B0FE-0749-A477-ED0069BA108A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34B59F0A-180B-D84A-A266-9B7B2F1A26C4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1B18A35D-82CD-E148-9179-72B0F4AE9E00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F451D3BC-950A-8E47-A22D-2D47211986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838425"/>
            <a:ext cx="10515600" cy="709202"/>
          </a:xfrm>
        </p:spPr>
        <p:txBody>
          <a:bodyPr anchor="b">
            <a:normAutofit/>
          </a:bodyPr>
          <a:lstStyle>
            <a:lvl1pPr>
              <a:defRPr sz="36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BF85FCE-63AD-E44F-8C58-5E82CAD5AF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6161D45-D03F-CB4E-8BCF-6BBEF8EC8AF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5893067" y="2637321"/>
            <a:ext cx="5181600" cy="3539641"/>
          </a:xfrm>
        </p:spPr>
        <p:txBody>
          <a:bodyPr>
            <a:normAutofit/>
          </a:bodyPr>
          <a:lstStyle>
            <a:lvl1pPr marL="3429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1pPr>
            <a:lvl2pPr marL="8001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2pPr>
            <a:lvl3pPr marL="12573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3pPr>
            <a:lvl4pPr marL="17145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4pPr>
            <a:lvl5pPr marL="2171700" indent="-342900">
              <a:buFont typeface="Arial" panose="020B0604020202020204" pitchFamily="34" charset="0"/>
              <a:buChar char="•"/>
              <a:defRPr sz="2400" baseline="0">
                <a:latin typeface="Raleway" panose="020B0503030101060003" pitchFamily="34" charset="77"/>
              </a:defRPr>
            </a:lvl5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B2C99B8-F9B1-3943-819E-A5019DE1B0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C340BF6-0B1E-6E41-8631-D718EB5A52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E9D5C9A-754B-4A40-9E44-EDD1C6CB94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59067" y="6356350"/>
            <a:ext cx="2743200" cy="365125"/>
          </a:xfrm>
        </p:spPr>
        <p:txBody>
          <a:bodyPr/>
          <a:lstStyle>
            <a:lvl1pPr algn="l"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21" name="Graphic 20">
            <a:extLst>
              <a:ext uri="{FF2B5EF4-FFF2-40B4-BE49-F238E27FC236}">
                <a16:creationId xmlns:a16="http://schemas.microsoft.com/office/drawing/2014/main" id="{7BE95FF9-0A98-EA4B-BA17-10064B906D0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51793" y="46934"/>
            <a:ext cx="2971075" cy="11747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42427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Kiitos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2606FF-9085-7141-91FE-E78E59691A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515600" cy="1719262"/>
          </a:xfrm>
        </p:spPr>
        <p:txBody>
          <a:bodyPr anchor="b"/>
          <a:lstStyle>
            <a:lvl1pPr algn="ctr">
              <a:defRPr sz="4200" b="1" i="0" baseline="0">
                <a:latin typeface="Raleway" panose="020B0503030101060003" pitchFamily="34" charset="77"/>
              </a:defRPr>
            </a:lvl1pPr>
          </a:lstStyle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DA87B7-80F2-864C-8B47-E32808228B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37A206B-7239-7242-A1FB-ED3838D8C0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D78CC7-EC53-2F4D-9C2C-61CEFBDB66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7B37C5B-0E1A-EE4B-8425-C32CAE1E0688}" type="slidenum">
              <a:rPr lang="en-FI" smtClean="0"/>
              <a:t>‹#›</a:t>
            </a:fld>
            <a:endParaRPr lang="en-FI" dirty="0"/>
          </a:p>
        </p:txBody>
      </p:sp>
      <p:pic>
        <p:nvPicPr>
          <p:cNvPr id="12" name="Graphic 11">
            <a:extLst>
              <a:ext uri="{FF2B5EF4-FFF2-40B4-BE49-F238E27FC236}">
                <a16:creationId xmlns:a16="http://schemas.microsoft.com/office/drawing/2014/main" id="{F73CB80E-0569-094B-A631-0AD92F16DA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3" name="Group 12">
            <a:extLst>
              <a:ext uri="{FF2B5EF4-FFF2-40B4-BE49-F238E27FC236}">
                <a16:creationId xmlns:a16="http://schemas.microsoft.com/office/drawing/2014/main" id="{9E830E20-3FA1-3141-957E-5FE24E19B8D1}"/>
              </a:ext>
            </a:extLst>
          </p:cNvPr>
          <p:cNvGrpSpPr/>
          <p:nvPr userDrawn="1"/>
        </p:nvGrpSpPr>
        <p:grpSpPr>
          <a:xfrm>
            <a:off x="469804" y="4102988"/>
            <a:ext cx="20727253" cy="1638229"/>
            <a:chOff x="3003199" y="4484554"/>
            <a:chExt cx="7124220" cy="563080"/>
          </a:xfrm>
        </p:grpSpPr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25DD3C40-BA7F-9346-9799-9E79B65D86AF}"/>
                </a:ext>
              </a:extLst>
            </p:cNvPr>
            <p:cNvSpPr/>
            <p:nvPr/>
          </p:nvSpPr>
          <p:spPr>
            <a:xfrm>
              <a:off x="3727046" y="4484554"/>
              <a:ext cx="1191064" cy="552039"/>
            </a:xfrm>
            <a:custGeom>
              <a:avLst/>
              <a:gdLst>
                <a:gd name="connsiteX0" fmla="*/ 275386 w 1191064"/>
                <a:gd name="connsiteY0" fmla="*/ 0 h 552039"/>
                <a:gd name="connsiteX1" fmla="*/ 275386 w 1191064"/>
                <a:gd name="connsiteY1" fmla="*/ 0 h 552039"/>
                <a:gd name="connsiteX2" fmla="*/ 0 w 1191064"/>
                <a:gd name="connsiteY2" fmla="*/ 276020 h 552039"/>
                <a:gd name="connsiteX3" fmla="*/ 275386 w 1191064"/>
                <a:gd name="connsiteY3" fmla="*/ 552040 h 552039"/>
                <a:gd name="connsiteX4" fmla="*/ 275386 w 1191064"/>
                <a:gd name="connsiteY4" fmla="*/ 552040 h 552039"/>
                <a:gd name="connsiteX5" fmla="*/ 1191065 w 1191064"/>
                <a:gd name="connsiteY5" fmla="*/ 552040 h 552039"/>
                <a:gd name="connsiteX6" fmla="*/ 1191065 w 1191064"/>
                <a:gd name="connsiteY6" fmla="*/ 0 h 552039"/>
                <a:gd name="connsiteX7" fmla="*/ 275386 w 1191064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191064" h="552039">
                  <a:moveTo>
                    <a:pt x="275386" y="0"/>
                  </a:moveTo>
                  <a:lnTo>
                    <a:pt x="275386" y="0"/>
                  </a:lnTo>
                  <a:cubicBezTo>
                    <a:pt x="123625" y="849"/>
                    <a:pt x="0" y="123997"/>
                    <a:pt x="0" y="276020"/>
                  </a:cubicBezTo>
                  <a:cubicBezTo>
                    <a:pt x="0" y="428043"/>
                    <a:pt x="122773" y="551191"/>
                    <a:pt x="275386" y="552040"/>
                  </a:cubicBezTo>
                  <a:lnTo>
                    <a:pt x="275386" y="552040"/>
                  </a:lnTo>
                  <a:lnTo>
                    <a:pt x="1191065" y="552040"/>
                  </a:lnTo>
                  <a:lnTo>
                    <a:pt x="1191065" y="0"/>
                  </a:lnTo>
                  <a:lnTo>
                    <a:pt x="275386" y="0"/>
                  </a:lnTo>
                  <a:close/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5" name="Freeform 14">
              <a:extLst>
                <a:ext uri="{FF2B5EF4-FFF2-40B4-BE49-F238E27FC236}">
                  <a16:creationId xmlns:a16="http://schemas.microsoft.com/office/drawing/2014/main" id="{3183449B-1A68-8C43-93B5-BB9AA5FA84A9}"/>
                </a:ext>
              </a:extLst>
            </p:cNvPr>
            <p:cNvSpPr/>
            <p:nvPr/>
          </p:nvSpPr>
          <p:spPr>
            <a:xfrm>
              <a:off x="4100479" y="4484554"/>
              <a:ext cx="4441980" cy="552039"/>
            </a:xfrm>
            <a:custGeom>
              <a:avLst/>
              <a:gdLst>
                <a:gd name="connsiteX0" fmla="*/ 277091 w 4441980"/>
                <a:gd name="connsiteY0" fmla="*/ 0 h 552039"/>
                <a:gd name="connsiteX1" fmla="*/ 277091 w 4441980"/>
                <a:gd name="connsiteY1" fmla="*/ 0 h 552039"/>
                <a:gd name="connsiteX2" fmla="*/ 0 w 4441980"/>
                <a:gd name="connsiteY2" fmla="*/ 276020 h 552039"/>
                <a:gd name="connsiteX3" fmla="*/ 277091 w 4441980"/>
                <a:gd name="connsiteY3" fmla="*/ 552040 h 552039"/>
                <a:gd name="connsiteX4" fmla="*/ 277091 w 4441980"/>
                <a:gd name="connsiteY4" fmla="*/ 552040 h 552039"/>
                <a:gd name="connsiteX5" fmla="*/ 4441980 w 4441980"/>
                <a:gd name="connsiteY5" fmla="*/ 552040 h 552039"/>
                <a:gd name="connsiteX6" fmla="*/ 4441980 w 4441980"/>
                <a:gd name="connsiteY6" fmla="*/ 0 h 552039"/>
                <a:gd name="connsiteX7" fmla="*/ 277091 w 4441980"/>
                <a:gd name="connsiteY7" fmla="*/ 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4441980" h="552039">
                  <a:moveTo>
                    <a:pt x="277091" y="0"/>
                  </a:moveTo>
                  <a:lnTo>
                    <a:pt x="277091" y="0"/>
                  </a:lnTo>
                  <a:cubicBezTo>
                    <a:pt x="124478" y="0"/>
                    <a:pt x="0" y="123147"/>
                    <a:pt x="0" y="276020"/>
                  </a:cubicBezTo>
                  <a:cubicBezTo>
                    <a:pt x="0" y="428043"/>
                    <a:pt x="123625" y="552040"/>
                    <a:pt x="277091" y="552040"/>
                  </a:cubicBezTo>
                  <a:lnTo>
                    <a:pt x="277091" y="552040"/>
                  </a:lnTo>
                  <a:lnTo>
                    <a:pt x="4441980" y="552040"/>
                  </a:lnTo>
                  <a:lnTo>
                    <a:pt x="4441980" y="0"/>
                  </a:lnTo>
                  <a:lnTo>
                    <a:pt x="277091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6" name="Freeform 15">
              <a:extLst>
                <a:ext uri="{FF2B5EF4-FFF2-40B4-BE49-F238E27FC236}">
                  <a16:creationId xmlns:a16="http://schemas.microsoft.com/office/drawing/2014/main" id="{141EC3CF-E989-5E43-AF68-06A8AE16A8E7}"/>
                </a:ext>
              </a:extLst>
            </p:cNvPr>
            <p:cNvSpPr/>
            <p:nvPr/>
          </p:nvSpPr>
          <p:spPr>
            <a:xfrm>
              <a:off x="8255990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7" name="Freeform 16">
              <a:extLst>
                <a:ext uri="{FF2B5EF4-FFF2-40B4-BE49-F238E27FC236}">
                  <a16:creationId xmlns:a16="http://schemas.microsoft.com/office/drawing/2014/main" id="{E1652505-BCEE-0840-A42D-72D4FFD32AC2}"/>
                </a:ext>
              </a:extLst>
            </p:cNvPr>
            <p:cNvSpPr/>
            <p:nvPr/>
          </p:nvSpPr>
          <p:spPr>
            <a:xfrm>
              <a:off x="8901399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1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1" y="123147"/>
                    <a:pt x="554181" y="276020"/>
                  </a:cubicBezTo>
                  <a:cubicBezTo>
                    <a:pt x="554181" y="428893"/>
                    <a:pt x="430556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8" name="Freeform 17">
              <a:extLst>
                <a:ext uri="{FF2B5EF4-FFF2-40B4-BE49-F238E27FC236}">
                  <a16:creationId xmlns:a16="http://schemas.microsoft.com/office/drawing/2014/main" id="{8EEFBD56-C643-CE4A-B5BA-2C4F29285CD0}"/>
                </a:ext>
              </a:extLst>
            </p:cNvPr>
            <p:cNvSpPr/>
            <p:nvPr/>
          </p:nvSpPr>
          <p:spPr>
            <a:xfrm>
              <a:off x="9573238" y="4485403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9" name="Freeform 18">
              <a:extLst>
                <a:ext uri="{FF2B5EF4-FFF2-40B4-BE49-F238E27FC236}">
                  <a16:creationId xmlns:a16="http://schemas.microsoft.com/office/drawing/2014/main" id="{7A25B816-844F-1148-870C-59C6E3FF74AA}"/>
                </a:ext>
              </a:extLst>
            </p:cNvPr>
            <p:cNvSpPr/>
            <p:nvPr/>
          </p:nvSpPr>
          <p:spPr>
            <a:xfrm>
              <a:off x="3003199" y="4495595"/>
              <a:ext cx="554181" cy="552039"/>
            </a:xfrm>
            <a:custGeom>
              <a:avLst/>
              <a:gdLst>
                <a:gd name="connsiteX0" fmla="*/ 0 w 554181"/>
                <a:gd name="connsiteY0" fmla="*/ 276020 h 552039"/>
                <a:gd name="connsiteX1" fmla="*/ 277091 w 554181"/>
                <a:gd name="connsiteY1" fmla="*/ 0 h 552039"/>
                <a:gd name="connsiteX2" fmla="*/ 554182 w 554181"/>
                <a:gd name="connsiteY2" fmla="*/ 276020 h 552039"/>
                <a:gd name="connsiteX3" fmla="*/ 277091 w 554181"/>
                <a:gd name="connsiteY3" fmla="*/ 552040 h 552039"/>
                <a:gd name="connsiteX4" fmla="*/ 0 w 554181"/>
                <a:gd name="connsiteY4" fmla="*/ 276020 h 55203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4181" h="552039">
                  <a:moveTo>
                    <a:pt x="0" y="276020"/>
                  </a:moveTo>
                  <a:cubicBezTo>
                    <a:pt x="0" y="123997"/>
                    <a:pt x="123625" y="0"/>
                    <a:pt x="277091" y="0"/>
                  </a:cubicBezTo>
                  <a:cubicBezTo>
                    <a:pt x="429704" y="0"/>
                    <a:pt x="554182" y="123147"/>
                    <a:pt x="554182" y="276020"/>
                  </a:cubicBezTo>
                  <a:cubicBezTo>
                    <a:pt x="554182" y="428893"/>
                    <a:pt x="430557" y="552040"/>
                    <a:pt x="277091" y="552040"/>
                  </a:cubicBezTo>
                  <a:cubicBezTo>
                    <a:pt x="123625" y="551191"/>
                    <a:pt x="0" y="428043"/>
                    <a:pt x="0" y="276020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</p:spTree>
    <p:extLst>
      <p:ext uri="{BB962C8B-B14F-4D97-AF65-F5344CB8AC3E}">
        <p14:creationId xmlns:p14="http://schemas.microsoft.com/office/powerpoint/2010/main" val="2791284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Kiitos 1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843DF29-746A-E64F-B8FA-244F05CC0254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1154006" y="4735115"/>
            <a:ext cx="4377971" cy="1238302"/>
          </a:xfrm>
        </p:spPr>
        <p:txBody>
          <a:bodyPr/>
          <a:lstStyle>
            <a:lvl1pPr marL="0" indent="0" algn="ctr">
              <a:buNone/>
              <a:defRPr sz="2400" b="1" i="0" baseline="0">
                <a:latin typeface="Raleway" panose="020B0503030101060003" pitchFamily="34" charset="77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 dirty="0"/>
              <a:t>#</a:t>
            </a:r>
            <a:r>
              <a:rPr lang="en-GB" dirty="0" err="1"/>
              <a:t>hyvaks</a:t>
            </a:r>
            <a:r>
              <a:rPr lang="en-GB" dirty="0"/>
              <a:t> </a:t>
            </a:r>
            <a:br>
              <a:rPr lang="en-GB" dirty="0"/>
            </a:br>
            <a:r>
              <a:rPr lang="en-GB" dirty="0"/>
              <a:t>#</a:t>
            </a:r>
            <a:r>
              <a:rPr lang="en-GB" dirty="0" err="1"/>
              <a:t>hyvinvointialueks</a:t>
            </a:r>
            <a:br>
              <a:rPr lang="en-GB" dirty="0"/>
            </a:br>
            <a:r>
              <a:rPr lang="en-GB" dirty="0"/>
              <a:t>#</a:t>
            </a:r>
            <a:r>
              <a:rPr lang="en-GB" dirty="0" err="1"/>
              <a:t>hyväarkikaikille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FBC39A-67DA-8D46-B37E-D2E45DF625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EEC1BD1-7296-2C4B-8340-B058A3BD8F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580EBB5-0964-814F-B7C4-50795F6A9F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  <p:pic>
        <p:nvPicPr>
          <p:cNvPr id="15" name="Graphic 14">
            <a:extLst>
              <a:ext uri="{FF2B5EF4-FFF2-40B4-BE49-F238E27FC236}">
                <a16:creationId xmlns:a16="http://schemas.microsoft.com/office/drawing/2014/main" id="{019AE641-19E8-134E-A913-852FA6DBFA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285218" y="0"/>
            <a:ext cx="2924588" cy="1156389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F16F0D83-03E8-AD41-BDD8-90B64F63ECBD}"/>
              </a:ext>
            </a:extLst>
          </p:cNvPr>
          <p:cNvGrpSpPr/>
          <p:nvPr userDrawn="1"/>
        </p:nvGrpSpPr>
        <p:grpSpPr>
          <a:xfrm>
            <a:off x="2049957" y="1403962"/>
            <a:ext cx="20319697" cy="2591802"/>
            <a:chOff x="4112060" y="1004862"/>
            <a:chExt cx="4234801" cy="540154"/>
          </a:xfrm>
        </p:grpSpPr>
        <p:sp>
          <p:nvSpPr>
            <p:cNvPr id="13" name="Freeform 12">
              <a:extLst>
                <a:ext uri="{FF2B5EF4-FFF2-40B4-BE49-F238E27FC236}">
                  <a16:creationId xmlns:a16="http://schemas.microsoft.com/office/drawing/2014/main" id="{71ADC627-ABDC-6E47-8349-94A642527A2D}"/>
                </a:ext>
              </a:extLst>
            </p:cNvPr>
            <p:cNvSpPr/>
            <p:nvPr/>
          </p:nvSpPr>
          <p:spPr>
            <a:xfrm>
              <a:off x="4711429" y="1007410"/>
              <a:ext cx="3006223" cy="535054"/>
            </a:xfrm>
            <a:custGeom>
              <a:avLst/>
              <a:gdLst>
                <a:gd name="connsiteX0" fmla="*/ 268565 w 3006223"/>
                <a:gd name="connsiteY0" fmla="*/ 0 h 535054"/>
                <a:gd name="connsiteX1" fmla="*/ 268565 w 3006223"/>
                <a:gd name="connsiteY1" fmla="*/ 0 h 535054"/>
                <a:gd name="connsiteX2" fmla="*/ 0 w 3006223"/>
                <a:gd name="connsiteY2" fmla="*/ 267527 h 535054"/>
                <a:gd name="connsiteX3" fmla="*/ 268565 w 3006223"/>
                <a:gd name="connsiteY3" fmla="*/ 535054 h 535054"/>
                <a:gd name="connsiteX4" fmla="*/ 268565 w 3006223"/>
                <a:gd name="connsiteY4" fmla="*/ 535054 h 535054"/>
                <a:gd name="connsiteX5" fmla="*/ 3006224 w 3006223"/>
                <a:gd name="connsiteY5" fmla="*/ 535054 h 535054"/>
                <a:gd name="connsiteX6" fmla="*/ 3006224 w 3006223"/>
                <a:gd name="connsiteY6" fmla="*/ 0 h 535054"/>
                <a:gd name="connsiteX7" fmla="*/ 268565 w 3006223"/>
                <a:gd name="connsiteY7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3006223" h="535054">
                  <a:moveTo>
                    <a:pt x="268565" y="0"/>
                  </a:move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3006224" y="535054"/>
                  </a:lnTo>
                  <a:lnTo>
                    <a:pt x="3006224" y="0"/>
                  </a:lnTo>
                  <a:lnTo>
                    <a:pt x="268565" y="0"/>
                  </a:lnTo>
                  <a:close/>
                </a:path>
              </a:pathLst>
            </a:custGeom>
            <a:solidFill>
              <a:srgbClr val="33598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14" name="Freeform 13">
              <a:extLst>
                <a:ext uri="{FF2B5EF4-FFF2-40B4-BE49-F238E27FC236}">
                  <a16:creationId xmlns:a16="http://schemas.microsoft.com/office/drawing/2014/main" id="{1F4FD3CA-61BE-0B40-B7E1-C48A808DE6BD}"/>
                </a:ext>
              </a:extLst>
            </p:cNvPr>
            <p:cNvSpPr/>
            <p:nvPr/>
          </p:nvSpPr>
          <p:spPr>
            <a:xfrm>
              <a:off x="6060222" y="1007410"/>
              <a:ext cx="2286639" cy="535054"/>
            </a:xfrm>
            <a:custGeom>
              <a:avLst/>
              <a:gdLst>
                <a:gd name="connsiteX0" fmla="*/ 2017222 w 2286639"/>
                <a:gd name="connsiteY0" fmla="*/ 0 h 535054"/>
                <a:gd name="connsiteX1" fmla="*/ 2017222 w 2286639"/>
                <a:gd name="connsiteY1" fmla="*/ 0 h 535054"/>
                <a:gd name="connsiteX2" fmla="*/ 2017222 w 2286639"/>
                <a:gd name="connsiteY2" fmla="*/ 0 h 535054"/>
                <a:gd name="connsiteX3" fmla="*/ 268565 w 2286639"/>
                <a:gd name="connsiteY3" fmla="*/ 0 h 535054"/>
                <a:gd name="connsiteX4" fmla="*/ 268565 w 2286639"/>
                <a:gd name="connsiteY4" fmla="*/ 0 h 535054"/>
                <a:gd name="connsiteX5" fmla="*/ 0 w 2286639"/>
                <a:gd name="connsiteY5" fmla="*/ 267527 h 535054"/>
                <a:gd name="connsiteX6" fmla="*/ 268565 w 2286639"/>
                <a:gd name="connsiteY6" fmla="*/ 535054 h 535054"/>
                <a:gd name="connsiteX7" fmla="*/ 268565 w 2286639"/>
                <a:gd name="connsiteY7" fmla="*/ 535054 h 535054"/>
                <a:gd name="connsiteX8" fmla="*/ 2017222 w 2286639"/>
                <a:gd name="connsiteY8" fmla="*/ 535054 h 535054"/>
                <a:gd name="connsiteX9" fmla="*/ 2017222 w 2286639"/>
                <a:gd name="connsiteY9" fmla="*/ 535054 h 535054"/>
                <a:gd name="connsiteX10" fmla="*/ 2018075 w 2286639"/>
                <a:gd name="connsiteY10" fmla="*/ 535054 h 535054"/>
                <a:gd name="connsiteX11" fmla="*/ 2286640 w 2286639"/>
                <a:gd name="connsiteY11" fmla="*/ 267527 h 535054"/>
                <a:gd name="connsiteX12" fmla="*/ 2017222 w 2286639"/>
                <a:gd name="connsiteY12" fmla="*/ 0 h 5350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</a:cxnLst>
              <a:rect l="l" t="t" r="r" b="b"/>
              <a:pathLst>
                <a:path w="2286639" h="535054">
                  <a:moveTo>
                    <a:pt x="2017222" y="0"/>
                  </a:moveTo>
                  <a:cubicBezTo>
                    <a:pt x="2017222" y="0"/>
                    <a:pt x="2017222" y="0"/>
                    <a:pt x="2017222" y="0"/>
                  </a:cubicBezTo>
                  <a:lnTo>
                    <a:pt x="2017222" y="0"/>
                  </a:lnTo>
                  <a:lnTo>
                    <a:pt x="268565" y="0"/>
                  </a:lnTo>
                  <a:lnTo>
                    <a:pt x="268565" y="0"/>
                  </a:lnTo>
                  <a:cubicBezTo>
                    <a:pt x="120215" y="0"/>
                    <a:pt x="0" y="119750"/>
                    <a:pt x="0" y="267527"/>
                  </a:cubicBezTo>
                  <a:cubicBezTo>
                    <a:pt x="0" y="415304"/>
                    <a:pt x="120215" y="535054"/>
                    <a:pt x="268565" y="535054"/>
                  </a:cubicBezTo>
                  <a:lnTo>
                    <a:pt x="268565" y="535054"/>
                  </a:lnTo>
                  <a:lnTo>
                    <a:pt x="2017222" y="535054"/>
                  </a:lnTo>
                  <a:lnTo>
                    <a:pt x="2017222" y="535054"/>
                  </a:lnTo>
                  <a:cubicBezTo>
                    <a:pt x="2017222" y="535054"/>
                    <a:pt x="2017222" y="535054"/>
                    <a:pt x="2018075" y="535054"/>
                  </a:cubicBezTo>
                  <a:cubicBezTo>
                    <a:pt x="2166425" y="535054"/>
                    <a:pt x="2286640" y="415304"/>
                    <a:pt x="2286640" y="267527"/>
                  </a:cubicBezTo>
                  <a:cubicBezTo>
                    <a:pt x="2285787" y="119750"/>
                    <a:pt x="2165572" y="0"/>
                    <a:pt x="2017222" y="0"/>
                  </a:cubicBezTo>
                </a:path>
              </a:pathLst>
            </a:custGeom>
            <a:solidFill>
              <a:srgbClr val="99FF99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  <p:sp>
          <p:nvSpPr>
            <p:cNvPr id="20" name="Freeform 19">
              <a:extLst>
                <a:ext uri="{FF2B5EF4-FFF2-40B4-BE49-F238E27FC236}">
                  <a16:creationId xmlns:a16="http://schemas.microsoft.com/office/drawing/2014/main" id="{09CF6A7F-CF5F-254A-804B-D48AAE5F6A56}"/>
                </a:ext>
              </a:extLst>
            </p:cNvPr>
            <p:cNvSpPr/>
            <p:nvPr/>
          </p:nvSpPr>
          <p:spPr>
            <a:xfrm>
              <a:off x="4112060" y="1004862"/>
              <a:ext cx="542245" cy="540154"/>
            </a:xfrm>
            <a:custGeom>
              <a:avLst/>
              <a:gdLst>
                <a:gd name="connsiteX0" fmla="*/ 0 w 542245"/>
                <a:gd name="connsiteY0" fmla="*/ 270075 h 540154"/>
                <a:gd name="connsiteX1" fmla="*/ 271123 w 542245"/>
                <a:gd name="connsiteY1" fmla="*/ 0 h 540154"/>
                <a:gd name="connsiteX2" fmla="*/ 542246 w 542245"/>
                <a:gd name="connsiteY2" fmla="*/ 270075 h 540154"/>
                <a:gd name="connsiteX3" fmla="*/ 271123 w 542245"/>
                <a:gd name="connsiteY3" fmla="*/ 540150 h 540154"/>
                <a:gd name="connsiteX4" fmla="*/ 0 w 542245"/>
                <a:gd name="connsiteY4" fmla="*/ 270075 h 54015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42245" h="540154">
                  <a:moveTo>
                    <a:pt x="0" y="270075"/>
                  </a:moveTo>
                  <a:cubicBezTo>
                    <a:pt x="0" y="120599"/>
                    <a:pt x="121068" y="0"/>
                    <a:pt x="271123" y="0"/>
                  </a:cubicBezTo>
                  <a:cubicBezTo>
                    <a:pt x="421178" y="0"/>
                    <a:pt x="542246" y="120599"/>
                    <a:pt x="542246" y="270075"/>
                  </a:cubicBezTo>
                  <a:cubicBezTo>
                    <a:pt x="542246" y="419550"/>
                    <a:pt x="421178" y="540150"/>
                    <a:pt x="271123" y="540150"/>
                  </a:cubicBezTo>
                  <a:cubicBezTo>
                    <a:pt x="121920" y="540999"/>
                    <a:pt x="0" y="419550"/>
                    <a:pt x="0" y="270075"/>
                  </a:cubicBezTo>
                </a:path>
              </a:pathLst>
            </a:custGeom>
            <a:solidFill>
              <a:srgbClr val="FFCCCC"/>
            </a:solidFill>
            <a:ln w="8526" cap="flat">
              <a:noFill/>
              <a:prstDash val="solid"/>
              <a:miter/>
            </a:ln>
          </p:spPr>
          <p:txBody>
            <a:bodyPr rtlCol="0" anchor="ctr"/>
            <a:lstStyle/>
            <a:p>
              <a:endParaRPr lang="fi-FI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69740A6D-7F8C-CE48-82B3-39BDB9C80F01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0" y="1403962"/>
            <a:ext cx="6685983" cy="2387600"/>
          </a:xfrm>
        </p:spPr>
        <p:txBody>
          <a:bodyPr anchor="b"/>
          <a:lstStyle>
            <a:lvl1pPr algn="ctr">
              <a:defRPr sz="4200" b="1" baseline="0">
                <a:latin typeface="Raleway" panose="020B0503030101060003" pitchFamily="34" charset="77"/>
              </a:defRPr>
            </a:lvl1pPr>
          </a:lstStyle>
          <a:p>
            <a:r>
              <a:rPr lang="en-GB" dirty="0"/>
              <a:t>Kiitos</a:t>
            </a:r>
            <a:br>
              <a:rPr lang="en-GB" dirty="0"/>
            </a:br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5716245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D2E1A6A-D269-DC4F-BF9D-59EB86B2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ots. perustyyl. napsautt.</a:t>
            </a:r>
            <a:endParaRPr lang="en-FI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CC7122-62E1-BF43-BD37-2A9FAE7341C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  <a:endParaRPr lang="en-FI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0D15E1F-1CA9-8147-BF84-7A85AF590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6EB05D6F-7B02-B048-A18D-AAB9A7A75AF2}" type="datetimeFigureOut">
              <a:rPr lang="en-FI" smtClean="0"/>
              <a:pPr/>
              <a:t>03/16/2022</a:t>
            </a:fld>
            <a:endParaRPr lang="en-FI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7579225-CFBA-9A49-A3BC-9DDFF008717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endParaRPr lang="en-FI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FD7CDEA-0955-684C-877C-52127E9E396C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43814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1">
                    <a:tint val="75000"/>
                  </a:schemeClr>
                </a:solidFill>
                <a:latin typeface="Raleway" panose="020B0503030101060003" pitchFamily="34" charset="77"/>
              </a:defRPr>
            </a:lvl1pPr>
          </a:lstStyle>
          <a:p>
            <a:fld id="{E7B37C5B-0E1A-EE4B-8425-C32CAE1E0688}" type="slidenum">
              <a:rPr lang="en-FI" smtClean="0"/>
              <a:pPr/>
              <a:t>‹#›</a:t>
            </a:fld>
            <a:endParaRPr lang="en-FI" dirty="0"/>
          </a:p>
        </p:txBody>
      </p:sp>
    </p:spTree>
    <p:extLst>
      <p:ext uri="{BB962C8B-B14F-4D97-AF65-F5344CB8AC3E}">
        <p14:creationId xmlns:p14="http://schemas.microsoft.com/office/powerpoint/2010/main" val="24170590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1" r:id="rId2"/>
    <p:sldLayoutId id="2147483663" r:id="rId3"/>
    <p:sldLayoutId id="2147483652" r:id="rId4"/>
    <p:sldLayoutId id="2147483665" r:id="rId5"/>
    <p:sldLayoutId id="2147483661" r:id="rId6"/>
    <p:sldLayoutId id="2147483660" r:id="rId7"/>
    <p:sldLayoutId id="2147483662" r:id="rId8"/>
    <p:sldLayoutId id="2147483669" r:id="rId9"/>
    <p:sldLayoutId id="2147483664" r:id="rId10"/>
    <p:sldLayoutId id="2147483670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baseline="0">
          <a:solidFill>
            <a:schemeClr val="tx1"/>
          </a:solidFill>
          <a:latin typeface="Raleway" panose="020B0503030101060003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 baseline="0">
          <a:solidFill>
            <a:schemeClr val="tx1"/>
          </a:solidFill>
          <a:latin typeface="Raleway" panose="020B0503030101060003" pitchFamily="34" charset="77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3EAA0D-7C19-D84F-97F6-478325131924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fi-FI" dirty="0"/>
              <a:t>Yhteistoimintamateriaali (2. vaihe) luovuttaville organisaatioille </a:t>
            </a:r>
          </a:p>
        </p:txBody>
      </p:sp>
    </p:spTree>
    <p:extLst>
      <p:ext uri="{BB962C8B-B14F-4D97-AF65-F5344CB8AC3E}">
        <p14:creationId xmlns:p14="http://schemas.microsoft.com/office/powerpoint/2010/main" val="327352416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0306DFFC-B8D2-42D7-B5CD-885856086F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90546"/>
            <a:ext cx="7635022" cy="1086012"/>
          </a:xfrm>
        </p:spPr>
        <p:txBody>
          <a:bodyPr/>
          <a:lstStyle/>
          <a:p>
            <a:r>
              <a:rPr lang="fi-FI" dirty="0"/>
              <a:t>Hyvinvointialueelle siirtyvä henkilöstö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F5B6440-1E0E-4274-A9AD-E26743F96EF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1436" y="1408355"/>
            <a:ext cx="5637321" cy="4768607"/>
          </a:xfrm>
        </p:spPr>
        <p:txBody>
          <a:bodyPr>
            <a:normAutofit/>
          </a:bodyPr>
          <a:lstStyle/>
          <a:p>
            <a:r>
              <a:rPr lang="fi-FI" dirty="0"/>
              <a:t>Henkilöstöanalyysi perustuu luovuttajaorganisaatioista joulukuussa 2021 -tammikuussa 2022 kerättyyn henkilöstötietoon.</a:t>
            </a:r>
          </a:p>
          <a:p>
            <a:r>
              <a:rPr lang="fi-FI" dirty="0"/>
              <a:t>Esitetyt tiedot ovat 31.12.2021 tilanteen mukaisia.</a:t>
            </a:r>
          </a:p>
          <a:p>
            <a:r>
              <a:rPr lang="fi-FI" b="1" dirty="0"/>
              <a:t>Kokonaishenkilöstömäärä 11 594 </a:t>
            </a:r>
          </a:p>
          <a:p>
            <a:pPr lvl="1"/>
            <a:r>
              <a:rPr lang="fi-FI" sz="1800" dirty="0"/>
              <a:t>Vakituiset 8837</a:t>
            </a:r>
          </a:p>
          <a:p>
            <a:pPr lvl="1"/>
            <a:r>
              <a:rPr lang="fi-FI" sz="1800" dirty="0"/>
              <a:t>Määräaikaiset 2305</a:t>
            </a:r>
          </a:p>
          <a:p>
            <a:pPr lvl="1"/>
            <a:r>
              <a:rPr lang="fi-FI" sz="1800" dirty="0"/>
              <a:t>Sivutoimiset työsuhteiset pelastajat 452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88853470-BB96-4716-879B-B3C2DE9040DB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7102098" y="827088"/>
            <a:ext cx="3972679" cy="5349875"/>
          </a:xfrm>
        </p:spPr>
      </p:pic>
    </p:spTree>
    <p:extLst>
      <p:ext uri="{BB962C8B-B14F-4D97-AF65-F5344CB8AC3E}">
        <p14:creationId xmlns:p14="http://schemas.microsoft.com/office/powerpoint/2010/main" val="12544132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7C5F123C-0D0A-49B3-8543-628E1CACC2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Hyvinvointialueelle siirtyvä henkilöstö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063FC117-30F9-4AE9-A3C1-BDE03144688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fi-FI" sz="2200" dirty="0"/>
              <a:t>Siirtyvää henkilöstöä on ainakin seuraavilla sopimusaloilla:</a:t>
            </a:r>
          </a:p>
          <a:p>
            <a:pPr lvl="1"/>
            <a:r>
              <a:rPr lang="fi-FI" sz="1700" b="1" dirty="0"/>
              <a:t>SOTE</a:t>
            </a:r>
            <a:r>
              <a:rPr lang="fi-FI" sz="1700" dirty="0"/>
              <a:t>, Sosiaali- ja terveydenhuollon työ- ja virkaehtosopimus </a:t>
            </a:r>
          </a:p>
          <a:p>
            <a:pPr lvl="1"/>
            <a:r>
              <a:rPr lang="fi-FI" sz="1700" b="1" dirty="0"/>
              <a:t>KVTES</a:t>
            </a:r>
            <a:r>
              <a:rPr lang="fi-FI" sz="1700" dirty="0"/>
              <a:t>, Kunnallinen yleinen virka- ja työehtosopimus </a:t>
            </a:r>
          </a:p>
          <a:p>
            <a:pPr lvl="1"/>
            <a:r>
              <a:rPr lang="fi-FI" sz="1700" b="1" dirty="0"/>
              <a:t>LS</a:t>
            </a:r>
            <a:r>
              <a:rPr lang="fi-FI" sz="1700" dirty="0"/>
              <a:t>, Kunnallinen lääkärien virkaehtosopimus </a:t>
            </a:r>
          </a:p>
          <a:p>
            <a:pPr lvl="1"/>
            <a:r>
              <a:rPr lang="fi-FI" sz="1700" b="1" dirty="0"/>
              <a:t>TS</a:t>
            </a:r>
            <a:r>
              <a:rPr lang="fi-FI" sz="1700" dirty="0"/>
              <a:t>, Kunnallinen teknisen henkilöstön virka- ja työehtosopimus</a:t>
            </a:r>
          </a:p>
          <a:p>
            <a:r>
              <a:rPr lang="fi-FI" sz="2200" b="1" dirty="0"/>
              <a:t>Virka- ja työehtosopimusmuutokset ovat todennäköisiä </a:t>
            </a:r>
            <a:r>
              <a:rPr lang="fi-FI" sz="2200" dirty="0"/>
              <a:t>hyvinvointialueella.</a:t>
            </a:r>
          </a:p>
          <a:p>
            <a:r>
              <a:rPr lang="fi-FI" sz="2200" dirty="0"/>
              <a:t>Siirtyvää henkilöstöä koskee tällä hetkellä noin </a:t>
            </a:r>
            <a:r>
              <a:rPr lang="fi-FI" sz="2200" b="1" dirty="0"/>
              <a:t>200 erilaista paikallista sopimusta tai käytännettä</a:t>
            </a:r>
            <a:r>
              <a:rPr lang="fi-FI" sz="2200" dirty="0"/>
              <a:t>.</a:t>
            </a:r>
          </a:p>
          <a:p>
            <a:pPr lvl="1"/>
            <a:r>
              <a:rPr lang="fi-FI" sz="1700" dirty="0"/>
              <a:t>Sopimuksia on mm. hälytysrahasta ja tuplavuorokorvauksesta, työaikapankista, liukuvasta työajasta, lepotaukoihin ja -aikaan liittyen, lomarahan maksuajankohdasta sekä säännöllisen työajan ulkopuolisista korvauksista.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9CCB84BB-2935-41FB-BDC3-0093F8CECC0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780558" y="1771562"/>
            <a:ext cx="4098625" cy="3314875"/>
          </a:xfrm>
        </p:spPr>
      </p:pic>
    </p:spTree>
    <p:extLst>
      <p:ext uri="{BB962C8B-B14F-4D97-AF65-F5344CB8AC3E}">
        <p14:creationId xmlns:p14="http://schemas.microsoft.com/office/powerpoint/2010/main" val="80914960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4C6075C8-210F-4838-8E98-439A0C39F28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Keskeiset henkilöstölinjaukset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715B4B4-E9AB-4990-8351-CA30EC97940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4643248" cy="4768607"/>
          </a:xfrm>
        </p:spPr>
        <p:txBody>
          <a:bodyPr/>
          <a:lstStyle/>
          <a:p>
            <a:r>
              <a:rPr lang="fi-FI" dirty="0"/>
              <a:t>Hyvinvointialueen valmisteluvaiheen keskeiset henkilöstölinjaukset tiivistävät kunkin teeman tavoitteet hyvinvointialueelle: Lisäksi ne ohjaavat valmistelutyöryhmien työskentelyä.</a:t>
            </a:r>
          </a:p>
          <a:p>
            <a:r>
              <a:rPr lang="fi-FI" dirty="0"/>
              <a:t>Työryhmien työn edetessä, myös linjaukset päivittyvät ja täsmentyvät.</a:t>
            </a:r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B8A3FF9B-5207-4208-811F-6A36441482E7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09569" y="1276557"/>
            <a:ext cx="5536933" cy="5353423"/>
          </a:xfrm>
        </p:spPr>
      </p:pic>
    </p:spTree>
    <p:extLst>
      <p:ext uri="{BB962C8B-B14F-4D97-AF65-F5344CB8AC3E}">
        <p14:creationId xmlns:p14="http://schemas.microsoft.com/office/powerpoint/2010/main" val="16016319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854C400-D046-4C16-B554-30C0C08EBA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HENKILÖSTÖN SIIRRON PERIAATTEET </a:t>
            </a:r>
            <a:r>
              <a:rPr lang="fi-FI" sz="24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(päivittyvä)</a:t>
            </a:r>
            <a:endParaRPr lang="fi-FI" sz="2400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CC05E489-373D-48D6-8979-4CCE0AFAAB30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fi-FI" dirty="0"/>
              <a:t>Sosiaali- ja terveydenhuollon sekä pelastustoimen järjestämisvastuu siirtyy kunnilta ja kuntayhtymiltä hyvinvointialueille </a:t>
            </a:r>
            <a:r>
              <a:rPr lang="fi-FI" b="1" dirty="0"/>
              <a:t>1. päivänä tammikuuta 2023</a:t>
            </a:r>
            <a:r>
              <a:rPr lang="fi-FI" dirty="0"/>
              <a:t>. </a:t>
            </a:r>
          </a:p>
          <a:p>
            <a:r>
              <a:rPr lang="fi-FI" b="1" dirty="0"/>
              <a:t>Siirtyvällä henkilöstöllä </a:t>
            </a:r>
            <a:r>
              <a:rPr lang="fi-FI" dirty="0"/>
              <a:t>tarkoitetaan luovuttajan palveluksesta hyvinvointialueen palvelukseen siirtyviä henkilöitä, jotka yksilöidään kussakin luovuttavassa organisaatiossa käytävässä yhteistoimintamenettelyssä.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Vakinaiset ja määräaikaiset, joiden palvelussuhde on voimassa luovutushetkellä; arviolta 11 600 henkilöä.</a:t>
            </a:r>
          </a:p>
        </p:txBody>
      </p:sp>
    </p:spTree>
    <p:extLst>
      <p:ext uri="{BB962C8B-B14F-4D97-AF65-F5344CB8AC3E}">
        <p14:creationId xmlns:p14="http://schemas.microsoft.com/office/powerpoint/2010/main" val="401069183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B88980AA-D83D-4DBC-9662-DDC89F1154C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2016" y="1838425"/>
            <a:ext cx="5821378" cy="4338537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Henkilöstön siirtyminen virkasuhteisiin tehtäviin</a:t>
            </a:r>
          </a:p>
          <a:p>
            <a:r>
              <a:rPr lang="fi-FI" sz="1600" dirty="0"/>
              <a:t>Hyvinvointialue perustaa toiminnan kannalta </a:t>
            </a:r>
            <a:r>
              <a:rPr lang="fi-FI" sz="1600" b="1" dirty="0"/>
              <a:t>tarpeelliset virat niihin tehtäviin, joissa käytetään julkista valtaa.</a:t>
            </a:r>
          </a:p>
          <a:p>
            <a:r>
              <a:rPr lang="fi-FI" sz="1600" dirty="0"/>
              <a:t>Henkilöt luovuttavista organisaatioista siirtyvät automaattisesti </a:t>
            </a:r>
            <a:r>
              <a:rPr lang="fi-FI" sz="1600" b="1" dirty="0"/>
              <a:t>ilman hakumenettelyä </a:t>
            </a:r>
            <a:r>
              <a:rPr lang="fi-FI" sz="1600" dirty="0"/>
              <a:t>virkoihin, joiden kelpoisuusvaatimukset he täyttävät ja joita voidaan pitää heille sopivina.  </a:t>
            </a:r>
          </a:p>
          <a:p>
            <a:r>
              <a:rPr lang="fi-FI" sz="1600" dirty="0"/>
              <a:t>Viranhaltijan virantoimitusvelvollisuutta voidaan muuttaa, jos toiminnan uudelleen järjestely tai muu perusteltu syy sitä edellyttää.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Varattava mahdollisuus tulla kuulluksi</a:t>
            </a:r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3C1B2E29-48FC-4C90-8701-D57DB3251D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98605" y="1838425"/>
            <a:ext cx="5821378" cy="4338537"/>
          </a:xfrm>
        </p:spPr>
        <p:txBody>
          <a:bodyPr/>
          <a:lstStyle/>
          <a:p>
            <a:pPr marL="0" indent="0">
              <a:buNone/>
            </a:pPr>
            <a:r>
              <a:rPr lang="fi-FI" b="1" dirty="0"/>
              <a:t>Henkilöstön siirtyminen työsuhteisiin tehtäviin</a:t>
            </a:r>
          </a:p>
          <a:p>
            <a:r>
              <a:rPr lang="fi-FI" sz="1600" dirty="0"/>
              <a:t>Ne viranhaltijat, jotka eivät tule käyttämään julkista valtaa, siirretään vastaavaan työsuhteiseen tehtävään muutoin entisin palvelusuhde-ehdoin ilman palvelussuhteen keskeytystä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600" dirty="0"/>
              <a:t>Tehdään työsopimus tai annetaan kirjallinen selvitys työnteon keskeisistä ehdoista. </a:t>
            </a:r>
          </a:p>
          <a:p>
            <a:r>
              <a:rPr lang="fi-FI" sz="1600" dirty="0"/>
              <a:t>Työsuhteesta työsuhteeseen siirtyvälle henkilöstölle </a:t>
            </a:r>
            <a:r>
              <a:rPr lang="fi-FI" sz="1600" b="1" dirty="0"/>
              <a:t>ei lähtökohtaisesti tehdä uusia kirjallisia työsopimuksia, </a:t>
            </a:r>
            <a:r>
              <a:rPr lang="fi-FI" sz="1600" dirty="0"/>
              <a:t>mikäli esimerkiksi tehtävä ei muutu. </a:t>
            </a:r>
          </a:p>
        </p:txBody>
      </p:sp>
      <p:sp>
        <p:nvSpPr>
          <p:cNvPr id="5" name="Tekstiruutu 4">
            <a:extLst>
              <a:ext uri="{FF2B5EF4-FFF2-40B4-BE49-F238E27FC236}">
                <a16:creationId xmlns:a16="http://schemas.microsoft.com/office/drawing/2014/main" id="{E8435802-609D-4266-A815-FC9E0BAB9837}"/>
              </a:ext>
            </a:extLst>
          </p:cNvPr>
          <p:cNvSpPr txBox="1"/>
          <p:nvPr/>
        </p:nvSpPr>
        <p:spPr>
          <a:xfrm>
            <a:off x="389299" y="5622202"/>
            <a:ext cx="1153411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b="1" dirty="0"/>
              <a:t>Siirtyvään henkilöstöön noudatetaan siirron jälkeen sopimuskauden loppuun saakka sitä virka- tai työehtosopimusta, jota on noudatettu ennen siirtoa, elleivät valtakunnan sopijaosapuolet muuta sovi. </a:t>
            </a:r>
          </a:p>
        </p:txBody>
      </p:sp>
    </p:spTree>
    <p:extLst>
      <p:ext uri="{BB962C8B-B14F-4D97-AF65-F5344CB8AC3E}">
        <p14:creationId xmlns:p14="http://schemas.microsoft.com/office/powerpoint/2010/main" val="419205541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644FCE7C-2B86-407F-A35B-19F9CD2533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</a:rPr>
              <a:t>HENKILÖSTÖN SIIRRON PERIAATTEET </a:t>
            </a:r>
            <a:r>
              <a:rPr lang="fi-FI" sz="1800" b="0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</a:rPr>
              <a:t>(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päivittyvä</a:t>
            </a:r>
            <a:r>
              <a:rPr lang="fi-FI" sz="1800" b="0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</a:rPr>
              <a:t>) </a:t>
            </a:r>
            <a:endParaRPr lang="fi-FI" sz="1800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28E96E51-C9CF-42BD-8D33-1F148864B4C6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dirty="0"/>
              <a:t>Työntekijän/viranhaltijan siirtyessä vastaaviin tehtäviin hyvinvointialueelle, </a:t>
            </a:r>
            <a:r>
              <a:rPr lang="fi-FI" b="1" dirty="0"/>
              <a:t>varsinainen palkka, joka on voimassa 31.12.2022, säilyy siirtymisen jälkeen samana.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Palkkarakenne voi muuttua myöhemmin hyvinvointialueella sovellettavan palkkausjärjestelmän mukaiseksi</a:t>
            </a:r>
          </a:p>
          <a:p>
            <a:r>
              <a:rPr lang="fi-FI" dirty="0"/>
              <a:t>Ennen siirtoa myönnetyt/vahvistetut 31.12.2022 yli menevät tai sen jälkeen alkavat </a:t>
            </a:r>
            <a:r>
              <a:rPr lang="fi-FI" b="1" dirty="0"/>
              <a:t>vuosilomat, muut poissaolot ja keskeytykset ovat voimassa hyvinvointialueella ilman uusia hakemuksia ja päätöksiä.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Pitämättä olevat vuosilomat, säästövapaat, lomarahavapaat ja lomarahakertymät siirtyvät pidettäväksi tai maksettavaksi hyvinvointialueella.</a:t>
            </a:r>
          </a:p>
          <a:p>
            <a:r>
              <a:rPr lang="fi-FI" b="1" dirty="0"/>
              <a:t>Vahvistettuja työvuorosuunnitelmia noudatetaan siirtohetkellä kesken olevien työaikajaksojen loppuun.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Sen jälkeisestä työvuorosuunnittelusta vastaa hyvinvointialue.</a:t>
            </a:r>
          </a:p>
          <a:p>
            <a:endParaRPr lang="fi-FI" dirty="0"/>
          </a:p>
          <a:p>
            <a:endParaRPr lang="fi-FI" b="1" dirty="0">
              <a:solidFill>
                <a:srgbClr val="FF0000"/>
              </a:solidFill>
            </a:endParaRP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81796240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2EE176C8-8A9B-4127-B0C6-86F09125E6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</a:rPr>
              <a:t>HENKILÖSTÖN SIIRRON PERIAATTEET </a:t>
            </a:r>
            <a:r>
              <a:rPr lang="fi-FI" sz="1800" b="0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</a:rPr>
              <a:t>(</a:t>
            </a:r>
            <a:r>
              <a:rPr lang="fi-FI" sz="1800" b="0" i="0" dirty="0">
                <a:solidFill>
                  <a:srgbClr val="000000"/>
                </a:solidFill>
                <a:effectLst/>
                <a:latin typeface="Calibri" panose="020F0502020204030204" pitchFamily="34" charset="0"/>
              </a:rPr>
              <a:t>päivittyvä</a:t>
            </a:r>
            <a:r>
              <a:rPr lang="fi-FI" sz="1800" b="0" dirty="0">
                <a:solidFill>
                  <a:srgbClr val="000000"/>
                </a:solidFill>
                <a:latin typeface="Raleway" pitchFamily="2" charset="0"/>
                <a:ea typeface="Times New Roman" panose="02020603050405020304" pitchFamily="18" charset="0"/>
              </a:rPr>
              <a:t>) </a:t>
            </a:r>
            <a:endParaRPr lang="fi-FI" sz="1800" b="0" dirty="0"/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F160FD0F-B7F5-4ABA-9012-B2759E4E9F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fi-FI" b="1" dirty="0"/>
              <a:t>Luovuttajat irtisanovat paikalliset sopimukset</a:t>
            </a:r>
            <a:r>
              <a:rPr lang="fi-FI" dirty="0"/>
              <a:t> päättymään viimeistään luovutusajankohtaan.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Paikallisia sopimuksia tarkastellaan vuonna 2022 ja tarvittavat uudet sopimukset neuvotellaan hyvinvointialueelle. </a:t>
            </a:r>
          </a:p>
          <a:p>
            <a:r>
              <a:rPr lang="fi-FI" dirty="0"/>
              <a:t>Siirtyvään henkilöstöön noudatetaan julkisten alojen eläkelakia (</a:t>
            </a:r>
            <a:r>
              <a:rPr lang="fi-FI" dirty="0" err="1"/>
              <a:t>JuEL</a:t>
            </a:r>
            <a:r>
              <a:rPr lang="fi-FI" dirty="0"/>
              <a:t>). Henkilöstön siirtyminen luovuttajan palveluksesta hyvinvointialueen palvelukseen </a:t>
            </a:r>
            <a:r>
              <a:rPr lang="fi-FI" b="1" dirty="0"/>
              <a:t>ei vaikuta eläketurvaan</a:t>
            </a:r>
            <a:r>
              <a:rPr lang="fi-FI" dirty="0"/>
              <a:t>. </a:t>
            </a:r>
          </a:p>
          <a:p>
            <a:r>
              <a:rPr lang="fi-FI" dirty="0"/>
              <a:t>Työnantajan luovutushetkellä voimassa olevista palvelussuhteista johtuvat </a:t>
            </a:r>
            <a:r>
              <a:rPr lang="fi-FI" b="1" dirty="0"/>
              <a:t>oikeudet ja velvollisuuden sekä niihin liittyvät työsuhde-etuudet siirtyvät luovutuksensaajalle</a:t>
            </a:r>
            <a:r>
              <a:rPr lang="fi-FI" dirty="0"/>
              <a:t>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900" dirty="0"/>
              <a:t>Ennen luovutusta erääntyneestä työntekijän/viranhaltijan palkka- tai muusta työsuhteesta johtuvasta saatavasta vastaavat luovuttaja ja luovutuksensaaja yhteisvastuullisesti.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900" dirty="0"/>
              <a:t>Luovuttaja on kuitenkin luovutuksensaajalle vastuussa ennen luovutusta erääntyneestä työntekijän/viranhaltijan saatavasta. 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900" dirty="0"/>
              <a:t>Henkilöstöön kohdistuva lomapalkkavelka siirtyy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2048171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3038049D-8FFC-46E8-8E42-0A53E03D274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HR Työryhmät</a:t>
            </a:r>
          </a:p>
        </p:txBody>
      </p:sp>
    </p:spTree>
    <p:extLst>
      <p:ext uri="{BB962C8B-B14F-4D97-AF65-F5344CB8AC3E}">
        <p14:creationId xmlns:p14="http://schemas.microsoft.com/office/powerpoint/2010/main" val="41279766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EF41DCA9-05B8-4E5E-B92C-9B21D1D459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dirty="0"/>
              <a:t>HR–alatyöryhmät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135F970C-E31C-45E2-8CEC-2049BFB04DE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88272" y="1692998"/>
            <a:ext cx="5252395" cy="4483964"/>
          </a:xfrm>
        </p:spPr>
        <p:txBody>
          <a:bodyPr>
            <a:normAutofit/>
          </a:bodyPr>
          <a:lstStyle/>
          <a:p>
            <a:r>
              <a:rPr lang="fi-FI" dirty="0"/>
              <a:t>Työryhmien vetäjät on nimetty. Vetäjät nimeävät työryhmänsä ja työryhmät kokoontuvat omissa aikatauluissaan</a:t>
            </a:r>
          </a:p>
          <a:p>
            <a:r>
              <a:rPr lang="fi-FI" dirty="0"/>
              <a:t>Työryhmät tekevät ensimmäiseksi </a:t>
            </a:r>
            <a:r>
              <a:rPr lang="fi-FI" b="1" dirty="0"/>
              <a:t>työsuunnitelman</a:t>
            </a:r>
            <a:r>
              <a:rPr lang="fi-FI" dirty="0"/>
              <a:t>, jossa myös aikataulutetaan ja priorisoidaan kiireellisimmät työtehtävät</a:t>
            </a:r>
          </a:p>
          <a:p>
            <a:r>
              <a:rPr lang="fi-FI" dirty="0"/>
              <a:t>Henkilöstöjaoston työtä jatketaan laajennetussa henkilöstötyöryhmässä</a:t>
            </a:r>
          </a:p>
          <a:p>
            <a:endParaRPr lang="fi-FI" dirty="0"/>
          </a:p>
          <a:p>
            <a:endParaRPr lang="fi-FI" dirty="0"/>
          </a:p>
        </p:txBody>
      </p:sp>
      <p:sp>
        <p:nvSpPr>
          <p:cNvPr id="4" name="Sisällön paikkamerkki 3">
            <a:extLst>
              <a:ext uri="{FF2B5EF4-FFF2-40B4-BE49-F238E27FC236}">
                <a16:creationId xmlns:a16="http://schemas.microsoft.com/office/drawing/2014/main" id="{6734FE64-C2C5-4539-BE2D-092D1199565C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40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Työryhmä</a:t>
            </a:r>
            <a:endParaRPr lang="fi-FI" sz="24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3200" b="1" i="0" u="none" strike="noStrike" kern="1200" dirty="0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Työryhmä</a:t>
            </a:r>
            <a:endParaRPr lang="fi-FI" sz="2000" b="0" i="0" u="none" strike="noStrike" dirty="0">
              <a:effectLst/>
              <a:latin typeface="Arial" panose="020B0604020202020204" pitchFamily="34" charset="0"/>
            </a:endParaRPr>
          </a:p>
          <a:p>
            <a:pPr marL="0" algn="l" rtl="0" eaLnBrk="1" fontAlgn="b" latinLnBrk="0" hangingPunct="1">
              <a:spcBef>
                <a:spcPts val="0"/>
              </a:spcBef>
              <a:spcAft>
                <a:spcPts val="0"/>
              </a:spcAft>
            </a:pPr>
            <a:r>
              <a:rPr lang="fi-FI" sz="3200" b="1" i="0" u="none" strike="noStrike" kern="1200" dirty="0" err="1">
                <a:solidFill>
                  <a:srgbClr val="FFFFFF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  <a:cs typeface="Times New Roman (Body CS)"/>
              </a:rPr>
              <a:t>Vet</a:t>
            </a:r>
            <a:endParaRPr lang="fi-FI" sz="2000" b="0" i="0" u="none" strike="noStrike" dirty="0">
              <a:effectLst/>
              <a:latin typeface="Arial" panose="020B0604020202020204" pitchFamily="34" charset="0"/>
            </a:endParaRPr>
          </a:p>
        </p:txBody>
      </p:sp>
      <p:pic>
        <p:nvPicPr>
          <p:cNvPr id="6" name="Kuva 5">
            <a:extLst>
              <a:ext uri="{FF2B5EF4-FFF2-40B4-BE49-F238E27FC236}">
                <a16:creationId xmlns:a16="http://schemas.microsoft.com/office/drawing/2014/main" id="{F606CFBC-105E-44CB-BE35-B125B88E3FA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90106" y="1889388"/>
            <a:ext cx="5982703" cy="33971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817219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B231166-C8DE-4A5E-9DCE-49D714D0D8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90546"/>
            <a:ext cx="7883597" cy="889231"/>
          </a:xfrm>
        </p:spPr>
        <p:txBody>
          <a:bodyPr/>
          <a:lstStyle/>
          <a:p>
            <a:r>
              <a:rPr lang="fi-FI" dirty="0"/>
              <a:t>HR-alatyöryhmien työsuunnitelmia</a:t>
            </a:r>
          </a:p>
        </p:txBody>
      </p:sp>
      <p:sp>
        <p:nvSpPr>
          <p:cNvPr id="6" name="Suorakulmio: Pyöristetyt kulmat 5">
            <a:extLst>
              <a:ext uri="{FF2B5EF4-FFF2-40B4-BE49-F238E27FC236}">
                <a16:creationId xmlns:a16="http://schemas.microsoft.com/office/drawing/2014/main" id="{802CF4EE-80C7-4DF5-9288-E92DD76F99C8}"/>
              </a:ext>
            </a:extLst>
          </p:cNvPr>
          <p:cNvSpPr/>
          <p:nvPr/>
        </p:nvSpPr>
        <p:spPr>
          <a:xfrm>
            <a:off x="273415" y="1170964"/>
            <a:ext cx="3045041" cy="1631664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HR strategia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u="none" strike="noStrike" dirty="0">
                <a:solidFill>
                  <a:schemeClr val="tx1"/>
                </a:solidFill>
                <a:effectLst/>
              </a:rPr>
              <a:t>Henkilöstökäsikirja</a:t>
            </a:r>
            <a:endParaRPr lang="fi-FI" sz="12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u="none" strike="noStrike">
                <a:solidFill>
                  <a:schemeClr val="tx1"/>
                </a:solidFill>
                <a:effectLst/>
              </a:rPr>
              <a:t>Henkilöstöjohtamisen menettelytavat</a:t>
            </a:r>
            <a:endParaRPr lang="fi-FI" sz="1200" b="0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u="none" strike="noStrike" dirty="0">
                <a:solidFill>
                  <a:schemeClr val="tx1"/>
                </a:solidFill>
                <a:effectLst/>
              </a:rPr>
              <a:t>HR toiminnan vuosikello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u="none" strike="noStrike" dirty="0">
                <a:solidFill>
                  <a:schemeClr val="tx1"/>
                </a:solidFill>
                <a:effectLst/>
              </a:rPr>
              <a:t>HR organisoituminen</a:t>
            </a:r>
            <a:endParaRPr lang="fi-FI" sz="1200" b="1" i="0" u="none" strike="noStrike" dirty="0">
              <a:solidFill>
                <a:schemeClr val="tx1"/>
              </a:solidFill>
              <a:effectLst/>
              <a:latin typeface="Calibri" panose="020F0502020204030204" pitchFamily="34" charset="0"/>
            </a:endParaRPr>
          </a:p>
        </p:txBody>
      </p:sp>
      <p:sp>
        <p:nvSpPr>
          <p:cNvPr id="10" name="Suorakulmio: Pyöristetyt kulmat 9">
            <a:extLst>
              <a:ext uri="{FF2B5EF4-FFF2-40B4-BE49-F238E27FC236}">
                <a16:creationId xmlns:a16="http://schemas.microsoft.com/office/drawing/2014/main" id="{6A1B90D9-A43B-46E7-A22C-2E69219E713D}"/>
              </a:ext>
            </a:extLst>
          </p:cNvPr>
          <p:cNvSpPr/>
          <p:nvPr/>
        </p:nvSpPr>
        <p:spPr>
          <a:xfrm>
            <a:off x="6157831" y="1291734"/>
            <a:ext cx="3385980" cy="202632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HR järjestelmäkokonaisuus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HR tietojärjestelmät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HR taloussuunnittelu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HR raportointi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Palkanlaskennan projektin perustaminen ja projektisuunnitelman valmistelu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Henkilöstösuunnittelu: Virkojen perustaminen, Virkaluettelon perustaminen, Kelpoisuusehdot jne.</a:t>
            </a:r>
            <a:endParaRPr lang="fi-FI" dirty="0">
              <a:solidFill>
                <a:schemeClr val="tx1"/>
              </a:solidFill>
            </a:endParaRPr>
          </a:p>
        </p:txBody>
      </p:sp>
      <p:sp>
        <p:nvSpPr>
          <p:cNvPr id="8" name="Tekstiruutu 7">
            <a:extLst>
              <a:ext uri="{FF2B5EF4-FFF2-40B4-BE49-F238E27FC236}">
                <a16:creationId xmlns:a16="http://schemas.microsoft.com/office/drawing/2014/main" id="{D98D585E-EA02-434B-9180-A23FD9247724}"/>
              </a:ext>
            </a:extLst>
          </p:cNvPr>
          <p:cNvSpPr txBox="1"/>
          <p:nvPr/>
        </p:nvSpPr>
        <p:spPr>
          <a:xfrm>
            <a:off x="3249449" y="1357729"/>
            <a:ext cx="2929632" cy="2043113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square" rtlCol="0">
            <a:spAutoFit/>
          </a:bodyPr>
          <a:lstStyle/>
          <a:p>
            <a:r>
              <a:rPr lang="fi-FI" b="1" dirty="0"/>
              <a:t>HR palvelut 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Palkkahallinto ja matkustamisen palvelut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HR henkilöstö: Tehtävät, roolit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Henkilöstöpalvelut: tuottaminen/hankkiminen, Tulijan ja lähtijän palvelut.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/>
              <a:t>HR:n viranomais- ja sidosryhmäyhteistyö</a:t>
            </a:r>
          </a:p>
        </p:txBody>
      </p:sp>
      <p:sp>
        <p:nvSpPr>
          <p:cNvPr id="12" name="Suorakulmio: Pyöristetyt kulmat 11">
            <a:extLst>
              <a:ext uri="{FF2B5EF4-FFF2-40B4-BE49-F238E27FC236}">
                <a16:creationId xmlns:a16="http://schemas.microsoft.com/office/drawing/2014/main" id="{02A4E48C-5859-44B1-8C7D-214D593E4E3E}"/>
              </a:ext>
            </a:extLst>
          </p:cNvPr>
          <p:cNvSpPr/>
          <p:nvPr/>
        </p:nvSpPr>
        <p:spPr>
          <a:xfrm>
            <a:off x="218670" y="2804374"/>
            <a:ext cx="3036163" cy="1766655"/>
          </a:xfrm>
          <a:prstGeom prst="roundRect">
            <a:avLst/>
          </a:prstGeom>
          <a:solidFill>
            <a:schemeClr val="bg2">
              <a:lumMod val="90000"/>
            </a:schemeClr>
          </a:solidFill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Veto- ja pitovoima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Henkilöstöresursointi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Työnantajamaine: markkinointi ja viestintä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Harjoitteluasiat, oppilaitosyhteistyö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Henkilöstön liikkuvuus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Ulkomaisen työvoiman saatavuus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Yhteistyö koulutusorganisaatioiden kanssa</a:t>
            </a:r>
          </a:p>
        </p:txBody>
      </p:sp>
      <p:sp>
        <p:nvSpPr>
          <p:cNvPr id="13" name="Suorakulmio: Pyöristetyt kulmat 12">
            <a:extLst>
              <a:ext uri="{FF2B5EF4-FFF2-40B4-BE49-F238E27FC236}">
                <a16:creationId xmlns:a16="http://schemas.microsoft.com/office/drawing/2014/main" id="{AA945619-49F2-445B-B1FF-3B44FA4F15C0}"/>
              </a:ext>
            </a:extLst>
          </p:cNvPr>
          <p:cNvSpPr/>
          <p:nvPr/>
        </p:nvSpPr>
        <p:spPr>
          <a:xfrm>
            <a:off x="3056347" y="3419845"/>
            <a:ext cx="3204840" cy="3104965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Rekrytointi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Avoimeksi tulevien työpaikkojen rekrytointiprosessi: vakituiset, sijaisuudet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Rekrytointijärjestelmä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Työpaikkojen markkinointi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Kelpoisuusehdot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Sijaisrekrytoinnin menettelytavat: hoitohenkilöstö, muut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Erityisryhmät: Siviilipalvelus, kesätyöntekijät, palkkatukityöllistetyt, TET jne.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Työnantajamarkkinointi: messut, some, oppilaitosyhteistyö jne.</a:t>
            </a:r>
          </a:p>
        </p:txBody>
      </p:sp>
      <p:sp>
        <p:nvSpPr>
          <p:cNvPr id="14" name="Suorakulmio: Pyöristetyt kulmat 13">
            <a:extLst>
              <a:ext uri="{FF2B5EF4-FFF2-40B4-BE49-F238E27FC236}">
                <a16:creationId xmlns:a16="http://schemas.microsoft.com/office/drawing/2014/main" id="{B29B6827-8EA9-471E-8F75-07E511258321}"/>
              </a:ext>
            </a:extLst>
          </p:cNvPr>
          <p:cNvSpPr/>
          <p:nvPr/>
        </p:nvSpPr>
        <p:spPr>
          <a:xfrm>
            <a:off x="163924" y="4571029"/>
            <a:ext cx="2991775" cy="1980969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Osaamisen johtaminen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Henkilöstön kehittäminen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Perehdytys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Esihenkilöiden HR osaaminen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Kehityskeskustelu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Jatkuva oppiminen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Osaamiskartoitus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Menettelytavat ja välineet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Jne.</a:t>
            </a:r>
          </a:p>
        </p:txBody>
      </p:sp>
      <p:sp>
        <p:nvSpPr>
          <p:cNvPr id="15" name="Suorakulmio: Pyöristetyt kulmat 14">
            <a:extLst>
              <a:ext uri="{FF2B5EF4-FFF2-40B4-BE49-F238E27FC236}">
                <a16:creationId xmlns:a16="http://schemas.microsoft.com/office/drawing/2014/main" id="{7C103E7F-0E65-4277-8152-E6F971CE8875}"/>
              </a:ext>
            </a:extLst>
          </p:cNvPr>
          <p:cNvSpPr/>
          <p:nvPr/>
        </p:nvSpPr>
        <p:spPr>
          <a:xfrm>
            <a:off x="6087122" y="3318062"/>
            <a:ext cx="3045041" cy="3365576"/>
          </a:xfrm>
          <a:prstGeom prst="roundRect">
            <a:avLst/>
          </a:prstGeom>
          <a:gradFill flip="none" rotWithShape="1">
            <a:gsLst>
              <a:gs pos="0">
                <a:schemeClr val="tx2">
                  <a:lumMod val="60000"/>
                  <a:lumOff val="40000"/>
                  <a:tint val="66000"/>
                  <a:satMod val="160000"/>
                </a:schemeClr>
              </a:gs>
              <a:gs pos="50000">
                <a:schemeClr val="tx2">
                  <a:lumMod val="60000"/>
                  <a:lumOff val="40000"/>
                  <a:tint val="44500"/>
                  <a:satMod val="160000"/>
                </a:schemeClr>
              </a:gs>
              <a:gs pos="100000">
                <a:schemeClr val="tx2">
                  <a:lumMod val="60000"/>
                  <a:lumOff val="40000"/>
                  <a:tint val="23500"/>
                  <a:satMod val="160000"/>
                </a:schemeClr>
              </a:gs>
            </a:gsLst>
            <a:lin ang="2700000" scaled="1"/>
            <a:tileRect/>
          </a:gra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Palvelussuhdeasiat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Palkkausjärjestelmä: sopimusalakohtaiset erityispiirteet, palkkaharmonisointi, palkkausohjeet ja linjaukset jne.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Työaika-asiat: sopimusalakohtaiset erityispiirteet, työaikaharmonisointi, liukuva työaika, työaikapankki, HVA ohjeet työaikaan liittyen jne.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Paikalliset sopimukset ja käytännöt: palkkaus, etätyö, työaika, matkustaminen jne.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Matkustamisen kokonaisuus: linjaukset, ohjeet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tx1"/>
              </a:solidFill>
            </a:endParaRPr>
          </a:p>
        </p:txBody>
      </p:sp>
      <p:sp>
        <p:nvSpPr>
          <p:cNvPr id="18" name="Suorakulmio: Pyöristetyt kulmat 17">
            <a:extLst>
              <a:ext uri="{FF2B5EF4-FFF2-40B4-BE49-F238E27FC236}">
                <a16:creationId xmlns:a16="http://schemas.microsoft.com/office/drawing/2014/main" id="{39E48D40-26F9-4139-8BDA-1CA23943EB78}"/>
              </a:ext>
            </a:extLst>
          </p:cNvPr>
          <p:cNvSpPr/>
          <p:nvPr/>
        </p:nvSpPr>
        <p:spPr>
          <a:xfrm>
            <a:off x="9543811" y="1312787"/>
            <a:ext cx="2374774" cy="1348018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Yhteistoiminta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Työmarkkina-asiat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Neuvottelujärjestelmä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Luottamusmiestoiminta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b="0" i="0" u="none" strike="noStrike" dirty="0">
                <a:solidFill>
                  <a:srgbClr val="000000"/>
                </a:solidFill>
                <a:effectLst/>
              </a:rPr>
              <a:t>Yhteistoimintaohje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Yhteistoimintaelin/elimet</a:t>
            </a:r>
          </a:p>
        </p:txBody>
      </p:sp>
      <p:sp>
        <p:nvSpPr>
          <p:cNvPr id="19" name="Suorakulmio: Pyöristetyt kulmat 18">
            <a:extLst>
              <a:ext uri="{FF2B5EF4-FFF2-40B4-BE49-F238E27FC236}">
                <a16:creationId xmlns:a16="http://schemas.microsoft.com/office/drawing/2014/main" id="{FAED11E6-9B0F-4677-B3E5-72DF6B8D98A4}"/>
              </a:ext>
            </a:extLst>
          </p:cNvPr>
          <p:cNvSpPr/>
          <p:nvPr/>
        </p:nvSpPr>
        <p:spPr>
          <a:xfrm>
            <a:off x="9082079" y="2615655"/>
            <a:ext cx="2719525" cy="1348018"/>
          </a:xfrm>
          <a:prstGeom prst="roundRect">
            <a:avLst>
              <a:gd name="adj" fmla="val 11547"/>
            </a:avLst>
          </a:prstGeom>
          <a:solidFill>
            <a:schemeClr val="bg2">
              <a:lumMod val="9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Varahenkilöstö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Käytön periaatteet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Toiminnan organisointi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Tasapuolinen kohtelu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Houkutteleva työpaikka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Osaaminen</a:t>
            </a:r>
          </a:p>
        </p:txBody>
      </p:sp>
      <p:sp>
        <p:nvSpPr>
          <p:cNvPr id="20" name="Suorakulmio: Pyöristetyt kulmat 19">
            <a:extLst>
              <a:ext uri="{FF2B5EF4-FFF2-40B4-BE49-F238E27FC236}">
                <a16:creationId xmlns:a16="http://schemas.microsoft.com/office/drawing/2014/main" id="{1F769712-B4D0-416E-82F8-76823DA7882D}"/>
              </a:ext>
            </a:extLst>
          </p:cNvPr>
          <p:cNvSpPr/>
          <p:nvPr/>
        </p:nvSpPr>
        <p:spPr>
          <a:xfrm>
            <a:off x="9102884" y="3918522"/>
            <a:ext cx="2960702" cy="2939478"/>
          </a:xfrm>
          <a:prstGeom prst="roundRect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b="1" dirty="0">
                <a:solidFill>
                  <a:schemeClr val="tx1"/>
                </a:solidFill>
              </a:rPr>
              <a:t>Työhyvinvointijohtaminen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Menettelytavat, välineet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Henkilöstöetuudet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Työsuojelutoiminta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Työkykyjohtaminen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Sairauspoissaolon hallinnan toimintakäytännöt ja ohjeet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Aktiivisen tuen toimintamalli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Työterveyshuolto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Työnohjaus, Työyhteisösovittelu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fi-FI" sz="1200" dirty="0">
                <a:solidFill>
                  <a:schemeClr val="tx1"/>
                </a:solidFill>
              </a:rPr>
              <a:t>Vaikeiden ja haitallisesti kuormittavien tilanteiden purku ja jälkipuinti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endParaRPr lang="fi-FI" sz="12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68390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FDD0045F-ABE6-4A62-9CD0-8973F1738F3E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fi-FI" dirty="0"/>
              <a:t>Henkilöstötiedon keruun 1. ja 2. vaihe</a:t>
            </a:r>
          </a:p>
        </p:txBody>
      </p:sp>
    </p:spTree>
    <p:extLst>
      <p:ext uri="{BB962C8B-B14F-4D97-AF65-F5344CB8AC3E}">
        <p14:creationId xmlns:p14="http://schemas.microsoft.com/office/powerpoint/2010/main" val="356890420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40578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962CB6B4-E219-423C-ABDD-D200DB604E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7351" y="190546"/>
            <a:ext cx="7910004" cy="1086012"/>
          </a:xfrm>
        </p:spPr>
        <p:txBody>
          <a:bodyPr/>
          <a:lstStyle/>
          <a:p>
            <a:r>
              <a:rPr lang="fi-FI" dirty="0"/>
              <a:t>Henkilöstötietojen kerääminen tehdään useammassa erässä</a:t>
            </a:r>
          </a:p>
        </p:txBody>
      </p:sp>
      <p:sp>
        <p:nvSpPr>
          <p:cNvPr id="5" name="Sisällön paikkamerkki 4">
            <a:extLst>
              <a:ext uri="{FF2B5EF4-FFF2-40B4-BE49-F238E27FC236}">
                <a16:creationId xmlns:a16="http://schemas.microsoft.com/office/drawing/2014/main" id="{D9150B3F-943A-4469-B9D1-6032451EAE6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5238051" cy="4768607"/>
          </a:xfrm>
        </p:spPr>
        <p:txBody>
          <a:bodyPr/>
          <a:lstStyle/>
          <a:p>
            <a:r>
              <a:rPr lang="fi-FI" dirty="0"/>
              <a:t>Henkilö- ja palvelusuhdetietojen keräämisen piirissä ovat hyvinvointialueelle siirtyvät.</a:t>
            </a:r>
          </a:p>
          <a:p>
            <a:r>
              <a:rPr lang="fi-FI" dirty="0"/>
              <a:t>Tietojen luovuttaminen perustuu lakiin ja niiden käyttämisessä noudatetaan tietosuojaa koskevaa lainsäädäntöä.</a:t>
            </a:r>
          </a:p>
          <a:p>
            <a:r>
              <a:rPr lang="fi-FI" dirty="0"/>
              <a:t>Ensimmäisessä tietojenkeräysjaksossa (joulukuu 2021 -tammikuu 2022) kerättävät tiedot on esitetty viereisessä taulukossa.</a:t>
            </a:r>
          </a:p>
        </p:txBody>
      </p:sp>
      <p:pic>
        <p:nvPicPr>
          <p:cNvPr id="8" name="Sisällön paikkamerkki 7">
            <a:extLst>
              <a:ext uri="{FF2B5EF4-FFF2-40B4-BE49-F238E27FC236}">
                <a16:creationId xmlns:a16="http://schemas.microsoft.com/office/drawing/2014/main" id="{D96D07B8-5C55-410B-930D-16F60F06ECF5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6891591" y="1117720"/>
            <a:ext cx="4963058" cy="5349875"/>
          </a:xfrm>
        </p:spPr>
      </p:pic>
    </p:spTree>
    <p:extLst>
      <p:ext uri="{BB962C8B-B14F-4D97-AF65-F5344CB8AC3E}">
        <p14:creationId xmlns:p14="http://schemas.microsoft.com/office/powerpoint/2010/main" val="1949002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AE6DE670-24CF-4701-AE15-AF3EDB2FC4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30819" y="567356"/>
            <a:ext cx="11567604" cy="709202"/>
          </a:xfrm>
        </p:spPr>
        <p:txBody>
          <a:bodyPr>
            <a:normAutofit/>
          </a:bodyPr>
          <a:lstStyle/>
          <a:p>
            <a:r>
              <a:rPr lang="fi-FI" sz="3000" dirty="0"/>
              <a:t>Suositukset luovuttaville organisaatioille YT-menettelyistä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E4E64CB-AEDB-46D3-AA60-2F8407A53025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fi-FI" sz="2000" dirty="0"/>
              <a:t>Yhteistoimintamenettelyt käydään </a:t>
            </a:r>
            <a:r>
              <a:rPr lang="fi-FI" sz="2000" dirty="0" err="1"/>
              <a:t>yt</a:t>
            </a:r>
            <a:r>
              <a:rPr lang="fi-FI" sz="2000" dirty="0"/>
              <a:t>-lain 5 §:n mukaisesti luovuttavan organisaation yhteistoimintaelimessä tai vastaavassa.</a:t>
            </a:r>
          </a:p>
          <a:p>
            <a:r>
              <a:rPr lang="fi-FI" sz="2000" b="1" dirty="0"/>
              <a:t>Tietojen luovuttamista eli henkilöstötietojen keräämistä 2. vaiheessa edeltää maalis-huhtikuussa 2022 käytävät organisaatiokohtaiset yhteistoimintakäsittelyt. </a:t>
            </a:r>
            <a:r>
              <a:rPr lang="fi-FI" sz="2000" dirty="0"/>
              <a:t>Näiden tarkoituksena on muun muassa kertoa henkilöstölle yleisellä tasolla, mitä tietoja hyvinvointialueelle ollaan siirtämässä. Yhteistoimintamenettelyt tulee olla luovuttavissa organisaatioissa käyty ennen kuin em. tietoja luovutetaan.</a:t>
            </a:r>
          </a:p>
          <a:p>
            <a:r>
              <a:rPr lang="fi-FI" sz="2000" b="1" dirty="0"/>
              <a:t>Lisäksi yhteistoimintamenettelyssä on tarkoitus käsitellä myös henkilöstön siirtosuunnitelma- ja –siirtosopimusluonnosta.</a:t>
            </a:r>
          </a:p>
          <a:p>
            <a:pPr marL="0" indent="0">
              <a:buNone/>
            </a:pPr>
            <a:endParaRPr lang="fi-FI" sz="2000" b="1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E60E5251-B7C7-48BD-8223-301C2DA04E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80551" y="4432041"/>
            <a:ext cx="7528264" cy="22536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33311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5A2F2031-1E61-4B17-8151-C539205598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693" y="308540"/>
            <a:ext cx="5181600" cy="1140033"/>
          </a:xfrm>
        </p:spPr>
        <p:txBody>
          <a:bodyPr/>
          <a:lstStyle/>
          <a:p>
            <a:pPr lvl="0"/>
            <a:r>
              <a:rPr lang="fi-FI" dirty="0">
                <a:solidFill>
                  <a:schemeClr val="tx1"/>
                </a:solidFill>
              </a:rPr>
              <a:t>2. Tietojenkeräysjakso </a:t>
            </a:r>
            <a:r>
              <a:rPr lang="fi-FI" dirty="0"/>
              <a:t>huhti-toukokuu 2022</a:t>
            </a:r>
            <a:r>
              <a:rPr lang="fi-FI" dirty="0">
                <a:solidFill>
                  <a:schemeClr val="tx1"/>
                </a:solidFill>
              </a:rPr>
              <a:t> 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4B68E7F9-1818-4E20-BF28-32DEBB7681D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3265" y="1757113"/>
            <a:ext cx="5181600" cy="4890630"/>
          </a:xfrm>
        </p:spPr>
        <p:txBody>
          <a:bodyPr/>
          <a:lstStyle/>
          <a:p>
            <a:r>
              <a:rPr lang="fi-FI" dirty="0"/>
              <a:t>2. Tietojenkeräysjaksolla kerätään tietoja henkilötasolla koko siirtyvästä henkilöstöstä.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Määräaikaisista kerätään tiedot vain, jos sopimus on voimassa 31.12.2022 jälkeen.</a:t>
            </a:r>
          </a:p>
          <a:p>
            <a:r>
              <a:rPr lang="fi-FI" dirty="0"/>
              <a:t>Kysely lähetetään huhtikuun alkupuolella kunnille ja vastausaikaa on huhti-toukokuu.</a:t>
            </a:r>
          </a:p>
          <a:p>
            <a:r>
              <a:rPr lang="fi-FI" dirty="0"/>
              <a:t>Lisäksi voidaan tehdä kohdennettuja kyselyitä esim. </a:t>
            </a:r>
            <a:r>
              <a:rPr lang="fi-FI"/>
              <a:t>järjestelmiin </a:t>
            </a:r>
            <a:r>
              <a:rPr lang="fi-FI" dirty="0"/>
              <a:t>liittyen.</a:t>
            </a:r>
          </a:p>
        </p:txBody>
      </p:sp>
      <p:graphicFrame>
        <p:nvGraphicFramePr>
          <p:cNvPr id="9" name="Sisällön paikkamerkki 8">
            <a:extLst>
              <a:ext uri="{FF2B5EF4-FFF2-40B4-BE49-F238E27FC236}">
                <a16:creationId xmlns:a16="http://schemas.microsoft.com/office/drawing/2014/main" id="{32135D0C-048E-4DE4-8589-EE64BF16968C}"/>
              </a:ext>
            </a:extLst>
          </p:cNvPr>
          <p:cNvGraphicFramePr>
            <a:graphicFrameLocks noGrp="1"/>
          </p:cNvGraphicFramePr>
          <p:nvPr>
            <p:ph sz="half" idx="2"/>
            <p:extLst/>
          </p:nvPr>
        </p:nvGraphicFramePr>
        <p:xfrm>
          <a:off x="6096000" y="1810698"/>
          <a:ext cx="5338527" cy="3804037"/>
        </p:xfrm>
        <a:graphic>
          <a:graphicData uri="http://schemas.openxmlformats.org/drawingml/2006/table">
            <a:tbl>
              <a:tblPr/>
              <a:tblGrid>
                <a:gridCol w="5338527">
                  <a:extLst>
                    <a:ext uri="{9D8B030D-6E8A-4147-A177-3AD203B41FA5}">
                      <a16:colId xmlns:a16="http://schemas.microsoft.com/office/drawing/2014/main" val="3384657582"/>
                    </a:ext>
                  </a:extLst>
                </a:gridCol>
              </a:tblGrid>
              <a:tr h="252621">
                <a:tc>
                  <a:txBody>
                    <a:bodyPr/>
                    <a:lstStyle/>
                    <a:p>
                      <a:r>
                        <a:rPr lang="fi-FI" sz="1200" b="1" dirty="0">
                          <a:effectLst/>
                          <a:latin typeface="Calibri" panose="020F0502020204030204" pitchFamily="34" charset="0"/>
                        </a:rPr>
                        <a:t>Kerättävät palvelussuhdetiedot, kevät 2022</a:t>
                      </a:r>
                      <a:endParaRPr lang="fi-FI" sz="12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28040748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 dirty="0">
                          <a:solidFill>
                            <a:schemeClr val="tx1"/>
                          </a:solidFill>
                          <a:effectLst/>
                          <a:latin typeface="Calibri" panose="020F0502020204030204" pitchFamily="34" charset="0"/>
                        </a:rPr>
                        <a:t>Tunnistetieto esim. henkilönumero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7033473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 dirty="0">
                          <a:effectLst/>
                          <a:latin typeface="Calibri" panose="020F0502020204030204" pitchFamily="34" charset="0"/>
                        </a:rPr>
                        <a:t>Nimi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52451649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>
                          <a:effectLst/>
                          <a:latin typeface="Calibri" panose="020F0502020204030204" pitchFamily="34" charset="0"/>
                        </a:rPr>
                        <a:t>Tehtävänimike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27052357"/>
                  </a:ext>
                </a:extLst>
              </a:tr>
              <a:tr h="267343">
                <a:tc>
                  <a:txBody>
                    <a:bodyPr/>
                    <a:lstStyle/>
                    <a:p>
                      <a:r>
                        <a:rPr lang="fi-FI" sz="1100" dirty="0">
                          <a:effectLst/>
                          <a:latin typeface="Calibri" panose="020F0502020204030204" pitchFamily="34" charset="0"/>
                        </a:rPr>
                        <a:t>Organisaatiotiedot, mahdollisesti tasoittain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8171617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>
                          <a:effectLst/>
                          <a:latin typeface="Calibri" panose="020F0502020204030204" pitchFamily="34" charset="0"/>
                        </a:rPr>
                        <a:t>Nykyisen palvelussuhteen alkamispäivämäärä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29269074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>
                          <a:effectLst/>
                          <a:latin typeface="Calibri" panose="020F0502020204030204" pitchFamily="34" charset="0"/>
                        </a:rPr>
                        <a:t>Työsopimuksen/viranhoitomääräyksen alkamispäivämäärä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4458114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>
                          <a:effectLst/>
                          <a:latin typeface="Calibri" panose="020F0502020204030204" pitchFamily="34" charset="0"/>
                        </a:rPr>
                        <a:t>Määräaikaisen työsopimuksen/viranhoitomääräyksen päättymispäivä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2927935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>
                          <a:effectLst/>
                          <a:latin typeface="Calibri" panose="020F0502020204030204" pitchFamily="34" charset="0"/>
                        </a:rPr>
                        <a:t>Noudatettava virka- ja työehtosopimus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97211565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>
                          <a:effectLst/>
                          <a:latin typeface="Calibri" panose="020F0502020204030204" pitchFamily="34" charset="0"/>
                        </a:rPr>
                        <a:t>Hinnoittelutunnus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50593837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>
                          <a:effectLst/>
                          <a:latin typeface="Calibri" panose="020F0502020204030204" pitchFamily="34" charset="0"/>
                        </a:rPr>
                        <a:t>Palkat palkkalajeittain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60457424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>
                          <a:effectLst/>
                          <a:latin typeface="Calibri" panose="020F0502020204030204" pitchFamily="34" charset="0"/>
                        </a:rPr>
                        <a:t>Virka/työsuhde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39629696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 dirty="0">
                          <a:effectLst/>
                          <a:latin typeface="Calibri" panose="020F0502020204030204" pitchFamily="34" charset="0"/>
                        </a:rPr>
                        <a:t>Työaikamuoto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4496068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 dirty="0">
                          <a:effectLst/>
                          <a:latin typeface="Calibri" panose="020F0502020204030204" pitchFamily="34" charset="0"/>
                        </a:rPr>
                        <a:t>Työaikaprosentti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093933"/>
                  </a:ext>
                </a:extLst>
              </a:tr>
              <a:tr h="252621">
                <a:tc>
                  <a:txBody>
                    <a:bodyPr/>
                    <a:lstStyle/>
                    <a:p>
                      <a:r>
                        <a:rPr lang="fi-FI" sz="1100" dirty="0">
                          <a:effectLst/>
                          <a:latin typeface="Calibri" panose="020F0502020204030204" pitchFamily="34" charset="0"/>
                        </a:rPr>
                        <a:t>Ikä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C5E0B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2569039"/>
                  </a:ext>
                </a:extLst>
              </a:tr>
            </a:tbl>
          </a:graphicData>
        </a:graphic>
      </p:graphicFrame>
      <p:sp>
        <p:nvSpPr>
          <p:cNvPr id="10" name="Rectangle 1">
            <a:extLst>
              <a:ext uri="{FF2B5EF4-FFF2-40B4-BE49-F238E27FC236}">
                <a16:creationId xmlns:a16="http://schemas.microsoft.com/office/drawing/2014/main" id="{1384169B-27A4-4568-888B-C7FD2B69554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br>
              <a:rPr kumimoji="0" lang="fi-FI" altLang="fi-FI" sz="1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Arial" panose="020B0604020202020204" pitchFamily="34" charset="0"/>
              </a:rPr>
            </a:br>
            <a:endParaRPr kumimoji="0" lang="fi-FI" altLang="fi-FI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575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841416EE-BCD1-45FC-9A47-0105130D1D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690489"/>
            <a:ext cx="10919548" cy="1719262"/>
          </a:xfrm>
        </p:spPr>
        <p:txBody>
          <a:bodyPr/>
          <a:lstStyle/>
          <a:p>
            <a:r>
              <a:rPr lang="fi-FI" dirty="0"/>
              <a:t>Henkilöstön siirtosuunnitelma- ja siirrossa noudatettavat periaatteet (sopimus)</a:t>
            </a:r>
          </a:p>
        </p:txBody>
      </p:sp>
    </p:spTree>
    <p:extLst>
      <p:ext uri="{BB962C8B-B14F-4D97-AF65-F5344CB8AC3E}">
        <p14:creationId xmlns:p14="http://schemas.microsoft.com/office/powerpoint/2010/main" val="383987985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6D1178-D6EB-604A-9BAB-27ED443979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fontAlgn="base">
              <a:spcAft>
                <a:spcPts val="1800"/>
              </a:spcAft>
            </a:pPr>
            <a:r>
              <a:rPr lang="fi-FI" dirty="0">
                <a:latin typeface="Raleway" pitchFamily="2" charset="0"/>
              </a:rPr>
              <a:t>Henkilöstön siirtosuunnitelma </a:t>
            </a:r>
            <a:r>
              <a:rPr lang="fi-FI" sz="1800" b="0" dirty="0">
                <a:latin typeface="Raleway" pitchFamily="2" charset="0"/>
              </a:rPr>
              <a:t>(päivittyvä)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E542B15-8A0E-A24A-8FA4-BA9DAC573F0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317331"/>
            <a:ext cx="10460386" cy="4973313"/>
          </a:xfrm>
        </p:spPr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fi-FI" dirty="0"/>
              <a:t>Sisällysluettelo</a:t>
            </a:r>
          </a:p>
          <a:p>
            <a:r>
              <a:rPr lang="fi-FI" dirty="0"/>
              <a:t>Keski-Suomen </a:t>
            </a:r>
            <a:r>
              <a:rPr lang="fi-FI" dirty="0" err="1"/>
              <a:t>hyvinvointialue</a:t>
            </a:r>
            <a:endParaRPr lang="fi-FI" dirty="0"/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Siirtyvästä henkilöstöstä yleisesti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Analyysi siirtyvästä henkilöstöstä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Erityishuomiot</a:t>
            </a:r>
          </a:p>
          <a:p>
            <a:r>
              <a:rPr lang="fi-FI" dirty="0"/>
              <a:t>Yhteistyö- ja yhteistoiminta</a:t>
            </a:r>
          </a:p>
          <a:p>
            <a:r>
              <a:rPr lang="fi-FI" dirty="0"/>
              <a:t>Henkilöstö- ja palvelussuhdetietojen kerääminen ja analysointi</a:t>
            </a:r>
          </a:p>
          <a:p>
            <a:r>
              <a:rPr lang="fi-FI" dirty="0"/>
              <a:t>Yhteistoiminta </a:t>
            </a:r>
            <a:r>
              <a:rPr lang="fi-FI" dirty="0" err="1"/>
              <a:t>hyvinvointialueen</a:t>
            </a:r>
            <a:r>
              <a:rPr lang="fi-FI" dirty="0"/>
              <a:t> muodostamisessa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Yleistä </a:t>
            </a:r>
            <a:r>
              <a:rPr lang="fi-FI" dirty="0" err="1"/>
              <a:t>yt</a:t>
            </a:r>
            <a:r>
              <a:rPr lang="fi-FI" dirty="0"/>
              <a:t>-menettelystä ja aikataulusta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Suositukset luovuttaville organisaatioille </a:t>
            </a:r>
            <a:r>
              <a:rPr lang="fi-FI" dirty="0" err="1"/>
              <a:t>yt</a:t>
            </a:r>
            <a:r>
              <a:rPr lang="fi-FI" dirty="0"/>
              <a:t>-menettelystä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Tietosiirto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Liikkeen luovutus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dirty="0"/>
              <a:t>Muut mahdolliset </a:t>
            </a:r>
            <a:r>
              <a:rPr lang="fi-FI" dirty="0" err="1"/>
              <a:t>yt</a:t>
            </a:r>
            <a:r>
              <a:rPr lang="fi-FI" dirty="0"/>
              <a:t>-menettelyt</a:t>
            </a:r>
          </a:p>
          <a:p>
            <a:r>
              <a:rPr lang="fi-FI" dirty="0"/>
              <a:t>Keskeiset henkilöstöpoliittiset linjaukset</a:t>
            </a:r>
          </a:p>
          <a:p>
            <a:r>
              <a:rPr lang="fi-FI" dirty="0"/>
              <a:t>Liitteenä henkilöstön siirron periaatteet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07482491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D9174F12-31EA-4F9E-9F96-41F2D311E1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5802" y="136525"/>
            <a:ext cx="5960197" cy="1140033"/>
          </a:xfrm>
        </p:spPr>
        <p:txBody>
          <a:bodyPr/>
          <a:lstStyle/>
          <a:p>
            <a:r>
              <a:rPr lang="fi-FI" dirty="0"/>
              <a:t>Henkilöstön siirtosuunnitelma </a:t>
            </a:r>
            <a:r>
              <a:rPr lang="fi-FI" sz="3200" b="0" dirty="0"/>
              <a:t>(luonnos)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6F005094-7519-4E1A-90DF-E45EB5C98E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5802" y="1408355"/>
            <a:ext cx="8193385" cy="4768607"/>
          </a:xfrm>
        </p:spPr>
        <p:txBody>
          <a:bodyPr>
            <a:normAutofit/>
          </a:bodyPr>
          <a:lstStyle/>
          <a:p>
            <a:r>
              <a:rPr lang="fi-FI" dirty="0"/>
              <a:t>Keski-Suomen hyvinvointialue järjestää 1.1.2023 alkaen kaikkien keskisuomalaisten asukkaiden sosiaali- ja terveyspalvelut sekä pelastustoimen ja ensihoidon palvelut.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Tehtävien ja tehtäviä hoitavan henkilöstön siirto kunnista  ja  kuntayhtymistä hyvinvointialueelle katsotaan </a:t>
            </a:r>
            <a:r>
              <a:rPr lang="fi-FI" sz="1800" b="1" dirty="0"/>
              <a:t>liikkeen luovutukseksi</a:t>
            </a:r>
            <a:r>
              <a:rPr lang="fi-FI" sz="1800" dirty="0"/>
              <a:t>.</a:t>
            </a:r>
          </a:p>
          <a:p>
            <a:r>
              <a:rPr lang="fi-FI" dirty="0"/>
              <a:t>Hyvinvointialue muodostuu 22 Keski-Suomen kunnasta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fi-FI" sz="1800" dirty="0"/>
              <a:t>Asukasmäärä 273 035 (31.8.2021)</a:t>
            </a:r>
          </a:p>
          <a:p>
            <a:pPr marL="0" indent="0">
              <a:buNone/>
            </a:pPr>
            <a:endParaRPr lang="fi-FI" dirty="0"/>
          </a:p>
        </p:txBody>
      </p:sp>
      <p:sp>
        <p:nvSpPr>
          <p:cNvPr id="6" name="Sisällön paikkamerkki 5">
            <a:extLst>
              <a:ext uri="{FF2B5EF4-FFF2-40B4-BE49-F238E27FC236}">
                <a16:creationId xmlns:a16="http://schemas.microsoft.com/office/drawing/2014/main" id="{817BC85F-FA69-4858-869C-A1E17F9A384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29188" y="1408355"/>
            <a:ext cx="3163376" cy="4768607"/>
          </a:xfrm>
        </p:spPr>
        <p:txBody>
          <a:bodyPr>
            <a:normAutofit/>
          </a:bodyPr>
          <a:lstStyle/>
          <a:p>
            <a:endParaRPr lang="fi-FI" dirty="0"/>
          </a:p>
        </p:txBody>
      </p:sp>
      <p:pic>
        <p:nvPicPr>
          <p:cNvPr id="5" name="Kuva 4">
            <a:extLst>
              <a:ext uri="{FF2B5EF4-FFF2-40B4-BE49-F238E27FC236}">
                <a16:creationId xmlns:a16="http://schemas.microsoft.com/office/drawing/2014/main" id="{9330F979-1EE1-4750-B41E-FFA40D139A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39686" y="1408355"/>
            <a:ext cx="2946556" cy="46097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586023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>
            <a:extLst>
              <a:ext uri="{FF2B5EF4-FFF2-40B4-BE49-F238E27FC236}">
                <a16:creationId xmlns:a16="http://schemas.microsoft.com/office/drawing/2014/main" id="{1E754B17-2BB8-4208-AC81-7E429BBDFC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9067" y="190546"/>
            <a:ext cx="7049096" cy="1086012"/>
          </a:xfrm>
        </p:spPr>
        <p:txBody>
          <a:bodyPr/>
          <a:lstStyle/>
          <a:p>
            <a:r>
              <a:rPr lang="fi-FI" dirty="0"/>
              <a:t>Hyvinvointialueelle siirtyvä henkilöstö</a:t>
            </a:r>
          </a:p>
        </p:txBody>
      </p:sp>
      <p:sp>
        <p:nvSpPr>
          <p:cNvPr id="3" name="Sisällön paikkamerkki 2">
            <a:extLst>
              <a:ext uri="{FF2B5EF4-FFF2-40B4-BE49-F238E27FC236}">
                <a16:creationId xmlns:a16="http://schemas.microsoft.com/office/drawing/2014/main" id="{95600B32-33DE-431D-ADE3-DFB80F03832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9067" y="1408355"/>
            <a:ext cx="4323651" cy="4768607"/>
          </a:xfrm>
        </p:spPr>
        <p:txBody>
          <a:bodyPr>
            <a:normAutofit/>
          </a:bodyPr>
          <a:lstStyle/>
          <a:p>
            <a:r>
              <a:rPr lang="fi-FI" sz="2000" b="0" i="0" u="none" strike="noStrike" baseline="0" dirty="0">
                <a:solidFill>
                  <a:srgbClr val="000000"/>
                </a:solidFill>
                <a:latin typeface="Raleway" pitchFamily="2" charset="0"/>
              </a:rPr>
              <a:t>Tehtävänimikkeitä on 509 erilaista. </a:t>
            </a:r>
            <a:r>
              <a:rPr lang="fi-FI" sz="2000" dirty="0">
                <a:solidFill>
                  <a:srgbClr val="000000"/>
                </a:solidFill>
                <a:latin typeface="Raleway" pitchFamily="2" charset="0"/>
              </a:rPr>
              <a:t>T</a:t>
            </a:r>
            <a:r>
              <a:rPr lang="fi-FI" sz="2000" b="0" i="0" u="none" strike="noStrike" baseline="0" dirty="0">
                <a:solidFill>
                  <a:srgbClr val="000000"/>
                </a:solidFill>
                <a:latin typeface="Raleway" pitchFamily="2" charset="0"/>
              </a:rPr>
              <a:t>aulukossa on esitetty yleisimmät tehtävänimikkeet. </a:t>
            </a:r>
          </a:p>
          <a:p>
            <a:r>
              <a:rPr lang="fi-FI" sz="2000" dirty="0"/>
              <a:t>Palkkakustannukset sivukuluineen yhteensä 527 264 449 €.</a:t>
            </a:r>
          </a:p>
          <a:p>
            <a:r>
              <a:rPr lang="fi-FI" sz="2000" dirty="0"/>
              <a:t>Lomapalkkavelka (pitämättömät vuosilomat ja säästövapaat) ilman sivukuluja 64 063 762 €. </a:t>
            </a:r>
          </a:p>
          <a:p>
            <a:r>
              <a:rPr lang="fi-FI" sz="2000" dirty="0"/>
              <a:t>Työaikapankin ja liukuvan työajan saldoja yhteensä noin 75 000 tuntia, noin 1,85 </a:t>
            </a:r>
            <a:r>
              <a:rPr lang="fi-FI" sz="2000" dirty="0" err="1"/>
              <a:t>milj.euroa</a:t>
            </a:r>
            <a:endParaRPr lang="fi-FI" sz="2000" dirty="0"/>
          </a:p>
        </p:txBody>
      </p:sp>
      <p:pic>
        <p:nvPicPr>
          <p:cNvPr id="6" name="Sisällön paikkamerkki 5">
            <a:extLst>
              <a:ext uri="{FF2B5EF4-FFF2-40B4-BE49-F238E27FC236}">
                <a16:creationId xmlns:a16="http://schemas.microsoft.com/office/drawing/2014/main" id="{052EB667-244F-45E4-920C-0D7F80DBD0B6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5943877" y="742528"/>
            <a:ext cx="2703073" cy="6000063"/>
          </a:xfrm>
        </p:spPr>
      </p:pic>
      <p:pic>
        <p:nvPicPr>
          <p:cNvPr id="8" name="Kuva 7">
            <a:extLst>
              <a:ext uri="{FF2B5EF4-FFF2-40B4-BE49-F238E27FC236}">
                <a16:creationId xmlns:a16="http://schemas.microsoft.com/office/drawing/2014/main" id="{694324A0-6B6F-4880-A450-A3B413A0F03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38143" y="742528"/>
            <a:ext cx="2598316" cy="5609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23919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eema">
  <a:themeElements>
    <a:clrScheme name="Keski-suomen hyvinvointialue 2023">
      <a:dk1>
        <a:srgbClr val="000000"/>
      </a:dk1>
      <a:lt1>
        <a:srgbClr val="FFFFFF"/>
      </a:lt1>
      <a:dk2>
        <a:srgbClr val="336699"/>
      </a:dk2>
      <a:lt2>
        <a:srgbClr val="E7E6E6"/>
      </a:lt2>
      <a:accent1>
        <a:srgbClr val="FFCCCC"/>
      </a:accent1>
      <a:accent2>
        <a:srgbClr val="99FF99"/>
      </a:accent2>
      <a:accent3>
        <a:srgbClr val="A5A5A5"/>
      </a:accent3>
      <a:accent4>
        <a:srgbClr val="6E8699"/>
      </a:accent4>
      <a:accent5>
        <a:srgbClr val="5A965A"/>
      </a:accent5>
      <a:accent6>
        <a:srgbClr val="B69292"/>
      </a:accent6>
      <a:hlink>
        <a:srgbClr val="0563C1"/>
      </a:hlink>
      <a:folHlink>
        <a:srgbClr val="954F72"/>
      </a:folHlink>
    </a:clrScheme>
    <a:fontScheme name="Arial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Keski-Suomen hyvinvointialue 2023 ilman ikoneita" id="{55951D99-6BF6-6046-9321-4C0CF5D515E2}" vid="{4C3C77C9-6E81-EB46-952B-571E85DF3A7A}"/>
    </a:ext>
  </a:extLst>
</a:theme>
</file>

<file path=ppt/theme/theme2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7CC8DAC4F20A44CB0DAEAA834AEAC88" ma:contentTypeVersion="10" ma:contentTypeDescription="Create a new document." ma:contentTypeScope="" ma:versionID="a00e1bc444ee69c6ba24270173319295">
  <xsd:schema xmlns:xsd="http://www.w3.org/2001/XMLSchema" xmlns:xs="http://www.w3.org/2001/XMLSchema" xmlns:p="http://schemas.microsoft.com/office/2006/metadata/properties" xmlns:ns2="a8270db0-2a9f-403b-b73a-4f2098d89a38" targetNamespace="http://schemas.microsoft.com/office/2006/metadata/properties" ma:root="true" ma:fieldsID="c9edb5e0444dc30603fe9b99d05d8756" ns2:_="">
    <xsd:import namespace="a8270db0-2a9f-403b-b73a-4f2098d89a38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ServiceLocation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8270db0-2a9f-403b-b73a-4f2098d89a38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ServiceLocation" ma:index="17" nillable="true" ma:displayName="Location" ma:internalName="MediaServiceLocation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08690B26-4614-4308-8EF1-6554B6549DA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54D9E231-798E-4644-B672-6FCFFACD9006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8270db0-2a9f-403b-b73a-4f2098d89a38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3.xml><?xml version="1.0" encoding="utf-8"?>
<ds:datastoreItem xmlns:ds="http://schemas.openxmlformats.org/officeDocument/2006/customXml" ds:itemID="{633143FC-2A4F-4A13-A16D-29DBC20CEBAD}">
  <ds:schemaRefs>
    <ds:schemaRef ds:uri="http://schemas.microsoft.com/office/2006/metadata/properties"/>
    <ds:schemaRef ds:uri="http://schemas.microsoft.com/office/infopath/2007/PartnerControls"/>
    <ds:schemaRef ds:uri="http://www.w3.org/XML/1998/namespace"/>
    <ds:schemaRef ds:uri="a8270db0-2a9f-403b-b73a-4f2098d89a38"/>
    <ds:schemaRef ds:uri="http://purl.org/dc/dcmitype/"/>
    <ds:schemaRef ds:uri="http://schemas.microsoft.com/office/2006/documentManagement/types"/>
    <ds:schemaRef ds:uri="http://schemas.openxmlformats.org/package/2006/metadata/core-properties"/>
    <ds:schemaRef ds:uri="http://purl.org/dc/terms/"/>
    <ds:schemaRef ds:uri="http://purl.org/dc/elements/1.1/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Keski-Suomen hyvinvointialue 2023 ilman ikoneita</Template>
  <TotalTime>3105</TotalTime>
  <Words>1178</Words>
  <Application>Microsoft Office PowerPoint</Application>
  <PresentationFormat>Laajakuva</PresentationFormat>
  <Paragraphs>186</Paragraphs>
  <Slides>20</Slides>
  <Notes>3</Notes>
  <HiddenSlides>0</HiddenSlides>
  <MMClips>0</MMClips>
  <ScaleCrop>false</ScaleCrop>
  <HeadingPairs>
    <vt:vector size="6" baseType="variant">
      <vt:variant>
        <vt:lpstr>Käytetyt fontit</vt:lpstr>
      </vt:variant>
      <vt:variant>
        <vt:i4>6</vt:i4>
      </vt:variant>
      <vt:variant>
        <vt:lpstr>Teema</vt:lpstr>
      </vt:variant>
      <vt:variant>
        <vt:i4>1</vt:i4>
      </vt:variant>
      <vt:variant>
        <vt:lpstr>Dian otsikot</vt:lpstr>
      </vt:variant>
      <vt:variant>
        <vt:i4>20</vt:i4>
      </vt:variant>
    </vt:vector>
  </HeadingPairs>
  <TitlesOfParts>
    <vt:vector size="27" baseType="lpstr">
      <vt:lpstr>Raleway</vt:lpstr>
      <vt:lpstr>Times New Roman (Body CS)</vt:lpstr>
      <vt:lpstr>Times New Roman</vt:lpstr>
      <vt:lpstr>Wingdings</vt:lpstr>
      <vt:lpstr>Arial</vt:lpstr>
      <vt:lpstr>Calibri</vt:lpstr>
      <vt:lpstr>Office-teema</vt:lpstr>
      <vt:lpstr>Yhteistoimintamateriaali (2. vaihe) luovuttaville organisaatioille </vt:lpstr>
      <vt:lpstr>Henkilöstötiedon keruun 1. ja 2. vaihe</vt:lpstr>
      <vt:lpstr>Henkilöstötietojen kerääminen tehdään useammassa erässä</vt:lpstr>
      <vt:lpstr>Suositukset luovuttaville organisaatioille YT-menettelyistä</vt:lpstr>
      <vt:lpstr>2. Tietojenkeräysjakso huhti-toukokuu 2022 </vt:lpstr>
      <vt:lpstr>Henkilöstön siirtosuunnitelma- ja siirrossa noudatettavat periaatteet (sopimus)</vt:lpstr>
      <vt:lpstr>Henkilöstön siirtosuunnitelma (päivittyvä)</vt:lpstr>
      <vt:lpstr>Henkilöstön siirtosuunnitelma (luonnos)</vt:lpstr>
      <vt:lpstr>Hyvinvointialueelle siirtyvä henkilöstö</vt:lpstr>
      <vt:lpstr>Hyvinvointialueelle siirtyvä henkilöstö</vt:lpstr>
      <vt:lpstr>Hyvinvointialueelle siirtyvä henkilöstö</vt:lpstr>
      <vt:lpstr>Keskeiset henkilöstölinjaukset</vt:lpstr>
      <vt:lpstr>HENKILÖSTÖN SIIRRON PERIAATTEET (päivittyvä)</vt:lpstr>
      <vt:lpstr>PowerPoint-esitys</vt:lpstr>
      <vt:lpstr>HENKILÖSTÖN SIIRRON PERIAATTEET (päivittyvä) </vt:lpstr>
      <vt:lpstr>HENKILÖSTÖN SIIRRON PERIAATTEET (päivittyvä) </vt:lpstr>
      <vt:lpstr>HR Työryhmät</vt:lpstr>
      <vt:lpstr>HR–alatyöryhmät</vt:lpstr>
      <vt:lpstr>HR-alatyöryhmien työsuunnitelmia</vt:lpstr>
      <vt:lpstr>PowerPoint-esitys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Koponen Sanna-Riikka</dc:creator>
  <cp:lastModifiedBy>Hallberg Riitta</cp:lastModifiedBy>
  <cp:revision>82</cp:revision>
  <dcterms:created xsi:type="dcterms:W3CDTF">2021-09-06T07:10:43Z</dcterms:created>
  <dcterms:modified xsi:type="dcterms:W3CDTF">2022-03-16T10:03:49Z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0x010100D7CC8DAC4F20A44CB0DAEAA834AEAC88</vt:lpwstr>
  </property>
</Properties>
</file>