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5" r:id="rId5"/>
    <p:sldMasterId id="2147483729" r:id="rId6"/>
  </p:sldMasterIdLst>
  <p:notesMasterIdLst>
    <p:notesMasterId r:id="rId42"/>
  </p:notesMasterIdLst>
  <p:sldIdLst>
    <p:sldId id="256" r:id="rId7"/>
    <p:sldId id="1666" r:id="rId8"/>
    <p:sldId id="257" r:id="rId9"/>
    <p:sldId id="259" r:id="rId10"/>
    <p:sldId id="1668" r:id="rId11"/>
    <p:sldId id="258" r:id="rId12"/>
    <p:sldId id="261" r:id="rId13"/>
    <p:sldId id="1683" r:id="rId14"/>
    <p:sldId id="1691" r:id="rId15"/>
    <p:sldId id="260" r:id="rId16"/>
    <p:sldId id="1692" r:id="rId17"/>
    <p:sldId id="280" r:id="rId18"/>
    <p:sldId id="1672" r:id="rId19"/>
    <p:sldId id="1669" r:id="rId20"/>
    <p:sldId id="268" r:id="rId21"/>
    <p:sldId id="1681" r:id="rId22"/>
    <p:sldId id="264" r:id="rId23"/>
    <p:sldId id="265" r:id="rId24"/>
    <p:sldId id="1665" r:id="rId25"/>
    <p:sldId id="1688" r:id="rId26"/>
    <p:sldId id="1689" r:id="rId27"/>
    <p:sldId id="1690" r:id="rId28"/>
    <p:sldId id="1687" r:id="rId29"/>
    <p:sldId id="1677" r:id="rId30"/>
    <p:sldId id="786" r:id="rId31"/>
    <p:sldId id="1680" r:id="rId32"/>
    <p:sldId id="1678" r:id="rId33"/>
    <p:sldId id="296" r:id="rId34"/>
    <p:sldId id="269" r:id="rId35"/>
    <p:sldId id="270" r:id="rId36"/>
    <p:sldId id="272" r:id="rId37"/>
    <p:sldId id="1674" r:id="rId38"/>
    <p:sldId id="1682" r:id="rId39"/>
    <p:sldId id="923" r:id="rId40"/>
    <p:sldId id="273" r:id="rId41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onen Sanna-Riikka" initials="KS" lastIdx="2" clrIdx="0">
    <p:extLst>
      <p:ext uri="{19B8F6BF-5375-455C-9EA6-DF929625EA0E}">
        <p15:presenceInfo xmlns:p15="http://schemas.microsoft.com/office/powerpoint/2012/main" userId="S::Sanna-Riikka.Koponen@jyvaskyla.fi::9eba42cf-9437-4a11-b650-e8ce3f955c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D32FC-316E-4461-9538-21D4C57FE4E0}" v="20" dt="2022-01-14T10:00:02.649"/>
    <p1510:client id="{CA0805AD-8D29-4265-9E65-92CBF4479D44}" v="136" dt="2022-01-14T10:50:45.010"/>
    <p1510:client id="{E3557467-2B07-618B-59E6-C48BFF9CCE84}" v="35" dt="2022-01-14T07:34:0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57-47B5-B489-AEC44E7291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7-47B5-B489-AEC44E7291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557-47B5-B489-AEC44E7291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57-47B5-B489-AEC44E72916C}"/>
              </c:ext>
            </c:extLst>
          </c:dPt>
          <c:dLbls>
            <c:dLbl>
              <c:idx val="0"/>
              <c:layout>
                <c:manualLayout>
                  <c:x val="-0.20933568772354708"/>
                  <c:y val="9.5378104719956169E-2"/>
                </c:manualLayout>
              </c:layout>
              <c:tx>
                <c:rich>
                  <a:bodyPr/>
                  <a:lstStyle/>
                  <a:p>
                    <a:fld id="{2053C9D1-A704-4465-A0DA-CD9AB31921F7}" type="CATEGORYNAME">
                      <a:rPr lang="en-US"/>
                      <a:pPr/>
                      <a:t>[LUOKAN NIMI]</a:t>
                    </a:fld>
                    <a:r>
                      <a:rPr lang="en-US" baseline="0" dirty="0"/>
                      <a:t>; </a:t>
                    </a:r>
                    <a:fld id="{F6BE4648-0732-4093-9DC2-1181662CC618}" type="VALUE">
                      <a:rPr lang="en-US" baseline="0" smtClean="0"/>
                      <a:pPr/>
                      <a:t>[ARVO]</a:t>
                    </a:fld>
                    <a:r>
                      <a:rPr lang="en-US" baseline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 </a:t>
                    </a:r>
                    <a:fld id="{A8BC1F3C-35C5-448F-8647-AFCBC77EBE2A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557-47B5-B489-AEC44E72916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aleway" pitchFamily="2" charset="0"/>
                        <a:ea typeface="+mn-ea"/>
                        <a:cs typeface="+mn-cs"/>
                      </a:defRPr>
                    </a:pPr>
                    <a:fld id="{52C27424-208C-44B5-A694-744FDDA06BBC}" type="CATEGORYNAME">
                      <a:rPr lang="en-US">
                        <a:latin typeface="Raleway" pitchFamily="2" charset="0"/>
                      </a:rPr>
                      <a:pPr>
                        <a:defRPr sz="1600" b="1">
                          <a:latin typeface="Raleway" pitchFamily="2" charset="0"/>
                        </a:defRPr>
                      </a:pPr>
                      <a:t>[LUOKAN NIMI]</a:t>
                    </a:fld>
                    <a:r>
                      <a:rPr lang="en-US" baseline="0" dirty="0">
                        <a:latin typeface="Raleway" pitchFamily="2" charset="0"/>
                      </a:rPr>
                      <a:t>; </a:t>
                    </a:r>
                    <a:fld id="{F24D6BF8-2130-486C-B9D7-A0A650A80053}" type="VALUE">
                      <a:rPr lang="en-US" baseline="0" smtClean="0">
                        <a:latin typeface="Raleway" pitchFamily="2" charset="0"/>
                      </a:rPr>
                      <a:pPr>
                        <a:defRPr sz="1600" b="1">
                          <a:latin typeface="Raleway" pitchFamily="2" charset="0"/>
                        </a:defRPr>
                      </a:pPr>
                      <a:t>[ARVO]</a:t>
                    </a:fld>
                    <a:r>
                      <a:rPr lang="en-US" baseline="0" dirty="0">
                        <a:latin typeface="Raleway" pitchFamily="2" charset="0"/>
                      </a:rPr>
                      <a:t> </a:t>
                    </a:r>
                    <a:br>
                      <a:rPr lang="en-US" baseline="0" dirty="0">
                        <a:latin typeface="Raleway" pitchFamily="2" charset="0"/>
                      </a:rPr>
                    </a:br>
                    <a:r>
                      <a:rPr lang="en-US" baseline="0" dirty="0">
                        <a:latin typeface="Raleway" pitchFamily="2" charset="0"/>
                      </a:rPr>
                      <a:t> </a:t>
                    </a:r>
                    <a:fld id="{81D711D3-E3D3-4773-8376-C0E62F061E14}" type="PERCENTAGE">
                      <a:rPr lang="en-US" baseline="0">
                        <a:latin typeface="Raleway" pitchFamily="2" charset="0"/>
                      </a:rPr>
                      <a:pPr>
                        <a:defRPr sz="1600" b="1">
                          <a:latin typeface="Raleway" pitchFamily="2" charset="0"/>
                        </a:defRPr>
                      </a:pPr>
                      <a:t>[PROSENTTI]</a:t>
                    </a:fld>
                    <a:endParaRPr lang="en-US" baseline="0" dirty="0">
                      <a:latin typeface="Raleway" pitchFamily="2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" pitchFamily="2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8525079202574"/>
                      <c:h val="0.18986319974748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57-47B5-B489-AEC44E72916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aleway" pitchFamily="2" charset="0"/>
                        <a:ea typeface="+mn-ea"/>
                        <a:cs typeface="+mn-cs"/>
                      </a:defRPr>
                    </a:pPr>
                    <a:fld id="{8F51A3D3-C13B-4B56-B5C4-BF5036AA38A2}" type="CATEGORYNAME">
                      <a:rPr lang="en-US">
                        <a:latin typeface="Raleway" pitchFamily="2" charset="0"/>
                      </a:rPr>
                      <a:pPr>
                        <a:defRPr sz="1600" b="1">
                          <a:latin typeface="Raleway" pitchFamily="2" charset="0"/>
                        </a:defRPr>
                      </a:pPr>
                      <a:t>[LUOKAN NIMI]</a:t>
                    </a:fld>
                    <a:r>
                      <a:rPr lang="en-US" baseline="0" dirty="0">
                        <a:latin typeface="Raleway" pitchFamily="2" charset="0"/>
                      </a:rPr>
                      <a:t>; </a:t>
                    </a:r>
                    <a:fld id="{C01DEC60-4C9F-49E4-96CB-2EEFA6D5F8AF}" type="VALUE">
                      <a:rPr lang="en-US" baseline="0" smtClean="0">
                        <a:latin typeface="Raleway" pitchFamily="2" charset="0"/>
                      </a:rPr>
                      <a:pPr>
                        <a:defRPr sz="1600" b="1">
                          <a:latin typeface="Raleway" pitchFamily="2" charset="0"/>
                        </a:defRPr>
                      </a:pPr>
                      <a:t>[ARVO]</a:t>
                    </a:fld>
                    <a:br>
                      <a:rPr lang="en-US" baseline="0" dirty="0">
                        <a:latin typeface="Raleway" pitchFamily="2" charset="0"/>
                      </a:rPr>
                    </a:br>
                    <a:r>
                      <a:rPr lang="en-US" baseline="0" dirty="0">
                        <a:latin typeface="Raleway" pitchFamily="2" charset="0"/>
                      </a:rPr>
                      <a:t> </a:t>
                    </a:r>
                    <a:fld id="{39F22B62-5079-4006-907D-E621F046231A}" type="PERCENTAGE">
                      <a:rPr lang="en-US" baseline="0">
                        <a:latin typeface="Raleway" pitchFamily="2" charset="0"/>
                      </a:rPr>
                      <a:pPr>
                        <a:defRPr sz="1600" b="1">
                          <a:latin typeface="Raleway" pitchFamily="2" charset="0"/>
                        </a:defRPr>
                      </a:pPr>
                      <a:t>[PROSENTTI]</a:t>
                    </a:fld>
                    <a:endParaRPr lang="en-US" baseline="0" dirty="0">
                      <a:latin typeface="Raleway" pitchFamily="2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" pitchFamily="2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1100792133298"/>
                      <c:h val="0.14756921820566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557-47B5-B489-AEC44E72916C}"/>
                </c:ext>
              </c:extLst>
            </c:dLbl>
            <c:dLbl>
              <c:idx val="3"/>
              <c:layout>
                <c:manualLayout>
                  <c:x val="3.3768149918162765E-2"/>
                  <c:y val="4.9987728808847422E-2"/>
                </c:manualLayout>
              </c:layout>
              <c:tx>
                <c:rich>
                  <a:bodyPr/>
                  <a:lstStyle/>
                  <a:p>
                    <a:fld id="{1B902861-6716-4899-B722-38220A936495}" type="CATEGORYNAME">
                      <a:rPr lang="en-US" smtClean="0"/>
                      <a:pPr/>
                      <a:t>[LUOKAN NIMI]</a:t>
                    </a:fld>
                    <a:br>
                      <a:rPr lang="en-US" baseline="0" dirty="0"/>
                    </a:br>
                    <a:r>
                      <a:rPr lang="en-US" baseline="0" dirty="0"/>
                      <a:t> </a:t>
                    </a:r>
                    <a:fld id="{4B2CAE4A-71AE-437C-BFDD-107B0FE547C3}" type="VALUE">
                      <a:rPr lang="en-US" baseline="0" smtClean="0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 </a:t>
                    </a:r>
                    <a:fld id="{866B40EC-33C1-4488-81BB-AFB01E5B5DD7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57-47B5-B489-AEC44E72916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Sosiaalihuolto</c:v>
                </c:pt>
                <c:pt idx="1">
                  <c:v>Perusterveydenhuolto</c:v>
                </c:pt>
                <c:pt idx="2">
                  <c:v>Erikoissairaanhoito</c:v>
                </c:pt>
                <c:pt idx="3">
                  <c:v>Pelastustoimi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445850</c:v>
                </c:pt>
                <c:pt idx="1">
                  <c:v>213928</c:v>
                </c:pt>
                <c:pt idx="2">
                  <c:v>395863</c:v>
                </c:pt>
                <c:pt idx="3">
                  <c:v>26819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7-47B5-B489-AEC44E72916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Ammattiryhmät, joita 100 tai enemmän (lähde: </a:t>
            </a:r>
            <a:r>
              <a:rPr lang="fi-FI" err="1"/>
              <a:t>Keva</a:t>
            </a:r>
            <a:r>
              <a:rPr lang="fi-FI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Naisia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Taul1!$A$2:$A$22</c:f>
              <c:strCache>
                <c:ptCount val="21"/>
                <c:pt idx="0">
                  <c:v>Lähihoitajat</c:v>
                </c:pt>
                <c:pt idx="1">
                  <c:v>Sairaanhoitajat</c:v>
                </c:pt>
                <c:pt idx="2">
                  <c:v>Sosiaalialan ohjaajat</c:v>
                </c:pt>
                <c:pt idx="3">
                  <c:v>Sairaala- ja laitosapulaiset</c:v>
                </c:pt>
                <c:pt idx="4">
                  <c:v>Palomiehet</c:v>
                </c:pt>
                <c:pt idx="5">
                  <c:v>Sosiaalityöntekijät ym.</c:v>
                </c:pt>
                <c:pt idx="6">
                  <c:v>Terveydenhoitajat</c:v>
                </c:pt>
                <c:pt idx="7">
                  <c:v>Erikoislääkärit</c:v>
                </c:pt>
                <c:pt idx="8">
                  <c:v>Yleislääkärit</c:v>
                </c:pt>
                <c:pt idx="9">
                  <c:v>Henkilökohtaiset avustajat, omaishoitajat ym.</c:v>
                </c:pt>
                <c:pt idx="10">
                  <c:v>Johdon sihteerit ja osastosihteerit</c:v>
                </c:pt>
                <c:pt idx="11">
                  <c:v>Fysioterapeutit ym.</c:v>
                </c:pt>
                <c:pt idx="12">
                  <c:v>Hammashoitajat</c:v>
                </c:pt>
                <c:pt idx="13">
                  <c:v>Psykologit</c:v>
                </c:pt>
                <c:pt idx="14">
                  <c:v>Sairaankuljetuksen ensihoitajat</c:v>
                </c:pt>
                <c:pt idx="15">
                  <c:v>Nuorisotyön ohjaajat (ei srk.)</c:v>
                </c:pt>
                <c:pt idx="16">
                  <c:v>Ylilääkärit</c:v>
                </c:pt>
                <c:pt idx="17">
                  <c:v>Osastonhoitajat</c:v>
                </c:pt>
                <c:pt idx="18">
                  <c:v>Hammaslääkärit</c:v>
                </c:pt>
                <c:pt idx="19">
                  <c:v>Lääketieteellisen kuvantamis- ja laitetekniikan asiantuntijat</c:v>
                </c:pt>
                <c:pt idx="20">
                  <c:v>Kätilöt</c:v>
                </c:pt>
              </c:strCache>
            </c:strRef>
          </c:cat>
          <c:val>
            <c:numRef>
              <c:f>Taul1!$B$2:$B$22</c:f>
              <c:numCache>
                <c:formatCode>General</c:formatCode>
                <c:ptCount val="21"/>
                <c:pt idx="0">
                  <c:v>2474</c:v>
                </c:pt>
                <c:pt idx="1">
                  <c:v>2046</c:v>
                </c:pt>
                <c:pt idx="2">
                  <c:v>749</c:v>
                </c:pt>
                <c:pt idx="3">
                  <c:v>679</c:v>
                </c:pt>
                <c:pt idx="4">
                  <c:v>18</c:v>
                </c:pt>
                <c:pt idx="5">
                  <c:v>290</c:v>
                </c:pt>
                <c:pt idx="6">
                  <c:v>260</c:v>
                </c:pt>
                <c:pt idx="7">
                  <c:v>149</c:v>
                </c:pt>
                <c:pt idx="8">
                  <c:v>136</c:v>
                </c:pt>
                <c:pt idx="9">
                  <c:v>188</c:v>
                </c:pt>
                <c:pt idx="10">
                  <c:v>196</c:v>
                </c:pt>
                <c:pt idx="11">
                  <c:v>156</c:v>
                </c:pt>
                <c:pt idx="12">
                  <c:v>168</c:v>
                </c:pt>
                <c:pt idx="13">
                  <c:v>147</c:v>
                </c:pt>
                <c:pt idx="14">
                  <c:v>51</c:v>
                </c:pt>
                <c:pt idx="15">
                  <c:v>85</c:v>
                </c:pt>
                <c:pt idx="16">
                  <c:v>59</c:v>
                </c:pt>
                <c:pt idx="17">
                  <c:v>103</c:v>
                </c:pt>
                <c:pt idx="18">
                  <c:v>76</c:v>
                </c:pt>
                <c:pt idx="19">
                  <c:v>91</c:v>
                </c:pt>
                <c:pt idx="2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9-437C-8221-836321086EE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Miehiä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Taul1!$A$2:$A$22</c:f>
              <c:strCache>
                <c:ptCount val="21"/>
                <c:pt idx="0">
                  <c:v>Lähihoitajat</c:v>
                </c:pt>
                <c:pt idx="1">
                  <c:v>Sairaanhoitajat</c:v>
                </c:pt>
                <c:pt idx="2">
                  <c:v>Sosiaalialan ohjaajat</c:v>
                </c:pt>
                <c:pt idx="3">
                  <c:v>Sairaala- ja laitosapulaiset</c:v>
                </c:pt>
                <c:pt idx="4">
                  <c:v>Palomiehet</c:v>
                </c:pt>
                <c:pt idx="5">
                  <c:v>Sosiaalityöntekijät ym.</c:v>
                </c:pt>
                <c:pt idx="6">
                  <c:v>Terveydenhoitajat</c:v>
                </c:pt>
                <c:pt idx="7">
                  <c:v>Erikoislääkärit</c:v>
                </c:pt>
                <c:pt idx="8">
                  <c:v>Yleislääkärit</c:v>
                </c:pt>
                <c:pt idx="9">
                  <c:v>Henkilökohtaiset avustajat, omaishoitajat ym.</c:v>
                </c:pt>
                <c:pt idx="10">
                  <c:v>Johdon sihteerit ja osastosihteerit</c:v>
                </c:pt>
                <c:pt idx="11">
                  <c:v>Fysioterapeutit ym.</c:v>
                </c:pt>
                <c:pt idx="12">
                  <c:v>Hammashoitajat</c:v>
                </c:pt>
                <c:pt idx="13">
                  <c:v>Psykologit</c:v>
                </c:pt>
                <c:pt idx="14">
                  <c:v>Sairaankuljetuksen ensihoitajat</c:v>
                </c:pt>
                <c:pt idx="15">
                  <c:v>Nuorisotyön ohjaajat (ei srk.)</c:v>
                </c:pt>
                <c:pt idx="16">
                  <c:v>Ylilääkärit</c:v>
                </c:pt>
                <c:pt idx="17">
                  <c:v>Osastonhoitajat</c:v>
                </c:pt>
                <c:pt idx="18">
                  <c:v>Hammaslääkärit</c:v>
                </c:pt>
                <c:pt idx="19">
                  <c:v>Lääketieteellisen kuvantamis- ja laitetekniikan asiantuntijat</c:v>
                </c:pt>
                <c:pt idx="20">
                  <c:v>Kätilöt</c:v>
                </c:pt>
              </c:strCache>
            </c:strRef>
          </c:cat>
          <c:val>
            <c:numRef>
              <c:f>Taul1!$C$2:$C$22</c:f>
              <c:numCache>
                <c:formatCode>General</c:formatCode>
                <c:ptCount val="21"/>
                <c:pt idx="0">
                  <c:v>180</c:v>
                </c:pt>
                <c:pt idx="1">
                  <c:v>215</c:v>
                </c:pt>
                <c:pt idx="2">
                  <c:v>127</c:v>
                </c:pt>
                <c:pt idx="3">
                  <c:v>35</c:v>
                </c:pt>
                <c:pt idx="4">
                  <c:v>413</c:v>
                </c:pt>
                <c:pt idx="5">
                  <c:v>17</c:v>
                </c:pt>
                <c:pt idx="6">
                  <c:v>1</c:v>
                </c:pt>
                <c:pt idx="7">
                  <c:v>108</c:v>
                </c:pt>
                <c:pt idx="8">
                  <c:v>76</c:v>
                </c:pt>
                <c:pt idx="9">
                  <c:v>10</c:v>
                </c:pt>
                <c:pt idx="11">
                  <c:v>38</c:v>
                </c:pt>
                <c:pt idx="12">
                  <c:v>1</c:v>
                </c:pt>
                <c:pt idx="13">
                  <c:v>11</c:v>
                </c:pt>
                <c:pt idx="14">
                  <c:v>100</c:v>
                </c:pt>
                <c:pt idx="15">
                  <c:v>36</c:v>
                </c:pt>
                <c:pt idx="16">
                  <c:v>60</c:v>
                </c:pt>
                <c:pt idx="17">
                  <c:v>8</c:v>
                </c:pt>
                <c:pt idx="18">
                  <c:v>34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9-437C-8221-836321086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0491744"/>
        <c:axId val="1420494240"/>
      </c:barChart>
      <c:catAx>
        <c:axId val="142049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0494240"/>
        <c:crosses val="autoZero"/>
        <c:auto val="1"/>
        <c:lblAlgn val="ctr"/>
        <c:lblOffset val="100"/>
        <c:noMultiLvlLbl val="0"/>
      </c:catAx>
      <c:valAx>
        <c:axId val="142049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04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640B5-0680-42D0-BE7F-A52153C5703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641427B-88F4-4938-972C-BFD3B4CCE9CA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Väliaikainen valmistelu-toimielin, yhdyspinta-jaosto</a:t>
          </a:r>
        </a:p>
      </dgm:t>
    </dgm:pt>
    <dgm:pt modelId="{83F617AF-CFB1-44E8-8592-6446A2BACB7D}" type="parTrans" cxnId="{9B126A16-5C3F-4B14-90AB-FE915C3AB453}">
      <dgm:prSet/>
      <dgm:spPr/>
      <dgm:t>
        <a:bodyPr/>
        <a:lstStyle/>
        <a:p>
          <a:endParaRPr lang="fi-FI" noProof="0" dirty="0"/>
        </a:p>
      </dgm:t>
    </dgm:pt>
    <dgm:pt modelId="{767EA5D2-7292-4E51-BD31-46A37496B755}" type="sibTrans" cxnId="{9B126A16-5C3F-4B14-90AB-FE915C3AB453}">
      <dgm:prSet/>
      <dgm:spPr/>
      <dgm:t>
        <a:bodyPr/>
        <a:lstStyle/>
        <a:p>
          <a:endParaRPr lang="fi-FI" noProof="0" dirty="0"/>
        </a:p>
      </dgm:t>
    </dgm:pt>
    <dgm:pt modelId="{DDAE6C93-14A1-461B-9891-50061E7AA7D2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Lapset puheeksi -ohjausryhmä</a:t>
          </a:r>
        </a:p>
      </dgm:t>
    </dgm:pt>
    <dgm:pt modelId="{EEA60DDA-4BD6-45F4-96AD-2877D4919998}" type="parTrans" cxnId="{0D5DAF05-76C8-4380-B159-D7491A96D9B5}">
      <dgm:prSet/>
      <dgm:spPr/>
      <dgm:t>
        <a:bodyPr/>
        <a:lstStyle/>
        <a:p>
          <a:endParaRPr lang="fi-FI" noProof="0" dirty="0"/>
        </a:p>
      </dgm:t>
    </dgm:pt>
    <dgm:pt modelId="{EC63577D-8904-4FB1-93EF-D2E058F6D551}" type="sibTrans" cxnId="{0D5DAF05-76C8-4380-B159-D7491A96D9B5}">
      <dgm:prSet/>
      <dgm:spPr/>
      <dgm:t>
        <a:bodyPr/>
        <a:lstStyle/>
        <a:p>
          <a:endParaRPr lang="fi-FI" noProof="0" dirty="0"/>
        </a:p>
      </dgm:t>
    </dgm:pt>
    <dgm:pt modelId="{2F997355-06BF-4ABB-B5DE-0D91C6F39C77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endParaRPr lang="fi-FI" sz="1250" b="1" noProof="0" dirty="0">
            <a:solidFill>
              <a:schemeClr val="tx1"/>
            </a:solidFill>
            <a:latin typeface="Raleway" panose="020B0803030101060003" pitchFamily="34" charset="0"/>
          </a:endParaRPr>
        </a:p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Palliatiivisen hoidon ja saattohoidon kehittäjä-verkosto</a:t>
          </a:r>
        </a:p>
      </dgm:t>
    </dgm:pt>
    <dgm:pt modelId="{71E9FF9F-4617-448A-97F7-8E08B3B62CBC}" type="parTrans" cxnId="{A2BA11FF-F116-4A89-A37A-FE2807F0E69C}">
      <dgm:prSet/>
      <dgm:spPr/>
      <dgm:t>
        <a:bodyPr/>
        <a:lstStyle/>
        <a:p>
          <a:endParaRPr lang="fi-FI" noProof="0" dirty="0"/>
        </a:p>
      </dgm:t>
    </dgm:pt>
    <dgm:pt modelId="{D521E96D-519E-454B-8D8E-7857458FC2E3}" type="sibTrans" cxnId="{A2BA11FF-F116-4A89-A37A-FE2807F0E69C}">
      <dgm:prSet/>
      <dgm:spPr/>
      <dgm:t>
        <a:bodyPr/>
        <a:lstStyle/>
        <a:p>
          <a:endParaRPr lang="fi-FI" noProof="0" dirty="0"/>
        </a:p>
      </dgm:t>
    </dgm:pt>
    <dgm:pt modelId="{04A4ACFE-4644-4977-ADDF-484C32B7307B}">
      <dgm:prSet phldrT="[Teksti]"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Diabetes-osaajien verkosto</a:t>
          </a:r>
        </a:p>
      </dgm:t>
    </dgm:pt>
    <dgm:pt modelId="{5BE0BED2-CCBE-4D7C-83EE-75C55E49EF69}" type="parTrans" cxnId="{ECF2A92B-EB3D-4026-9E31-2FB22A1307D1}">
      <dgm:prSet/>
      <dgm:spPr/>
      <dgm:t>
        <a:bodyPr/>
        <a:lstStyle/>
        <a:p>
          <a:endParaRPr lang="fi-FI" noProof="0" dirty="0"/>
        </a:p>
      </dgm:t>
    </dgm:pt>
    <dgm:pt modelId="{F721201B-65FD-4C1A-BB83-92168FB3107C}" type="sibTrans" cxnId="{ECF2A92B-EB3D-4026-9E31-2FB22A1307D1}">
      <dgm:prSet/>
      <dgm:spPr>
        <a:solidFill>
          <a:schemeClr val="accent1"/>
        </a:solidFill>
      </dgm:spPr>
      <dgm:t>
        <a:bodyPr/>
        <a:lstStyle/>
        <a:p>
          <a:endParaRPr lang="fi-FI" noProof="0" dirty="0"/>
        </a:p>
      </dgm:t>
    </dgm:pt>
    <dgm:pt modelId="{2E076759-90BE-4E7E-A2B4-2ACEE439CA61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Henkilöstö-järjestöjen edustajat jaostoissa</a:t>
          </a:r>
        </a:p>
      </dgm:t>
    </dgm:pt>
    <dgm:pt modelId="{A9FC35F1-7BBA-4E10-B228-6C8BE97CD5B6}" type="parTrans" cxnId="{76E5AFA0-6BD8-45E3-9772-03C416D27A88}">
      <dgm:prSet/>
      <dgm:spPr/>
      <dgm:t>
        <a:bodyPr/>
        <a:lstStyle/>
        <a:p>
          <a:endParaRPr lang="fi-FI" noProof="0" dirty="0"/>
        </a:p>
      </dgm:t>
    </dgm:pt>
    <dgm:pt modelId="{B96D0374-EAED-4A5D-A97E-F072E7E25DD2}" type="sibTrans" cxnId="{76E5AFA0-6BD8-45E3-9772-03C416D27A88}">
      <dgm:prSet/>
      <dgm:spPr/>
      <dgm:t>
        <a:bodyPr/>
        <a:lstStyle/>
        <a:p>
          <a:endParaRPr lang="fi-FI" noProof="0" dirty="0"/>
        </a:p>
      </dgm:t>
    </dgm:pt>
    <dgm:pt modelId="{712065CA-8120-42CC-95E2-6273AED2481F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Maakunnallinen mielenterveys- ja päihdetyön kehittäjä-verkosto</a:t>
          </a:r>
        </a:p>
      </dgm:t>
    </dgm:pt>
    <dgm:pt modelId="{2175A9D4-9041-4D6B-A474-2F577327819F}" type="parTrans" cxnId="{58BD13BB-27B9-4676-B7DE-036ACCA0027C}">
      <dgm:prSet/>
      <dgm:spPr/>
      <dgm:t>
        <a:bodyPr/>
        <a:lstStyle/>
        <a:p>
          <a:endParaRPr lang="fi-FI" noProof="0" dirty="0"/>
        </a:p>
      </dgm:t>
    </dgm:pt>
    <dgm:pt modelId="{63D4706E-0EF7-4E38-A9EE-CD297C6600BD}" type="sibTrans" cxnId="{58BD13BB-27B9-4676-B7DE-036ACCA0027C}">
      <dgm:prSet/>
      <dgm:spPr/>
      <dgm:t>
        <a:bodyPr/>
        <a:lstStyle/>
        <a:p>
          <a:endParaRPr lang="fi-FI" noProof="0" dirty="0"/>
        </a:p>
      </dgm:t>
    </dgm:pt>
    <dgm:pt modelId="{8E28A2E5-CE1C-4087-B96B-8B5FEE4C886A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Keski-Suomen perhekeskus-yhdyshenkilö-verkosto </a:t>
          </a:r>
        </a:p>
      </dgm:t>
    </dgm:pt>
    <dgm:pt modelId="{4CD5CFDE-E734-4C23-A704-DCCDA9D24F29}" type="parTrans" cxnId="{319DE8BF-EBEA-42C7-8AA5-577E99CF0FBA}">
      <dgm:prSet/>
      <dgm:spPr/>
      <dgm:t>
        <a:bodyPr/>
        <a:lstStyle/>
        <a:p>
          <a:endParaRPr lang="fi-FI" noProof="0" dirty="0"/>
        </a:p>
      </dgm:t>
    </dgm:pt>
    <dgm:pt modelId="{6294D513-046C-45A0-B4F2-53EC1C7CE0E0}" type="sibTrans" cxnId="{319DE8BF-EBEA-42C7-8AA5-577E99CF0FBA}">
      <dgm:prSet/>
      <dgm:spPr/>
      <dgm:t>
        <a:bodyPr/>
        <a:lstStyle/>
        <a:p>
          <a:endParaRPr lang="fi-FI" noProof="0" dirty="0"/>
        </a:p>
      </dgm:t>
    </dgm:pt>
    <dgm:pt modelId="{643467F6-071E-4867-AB24-F8E90CAEC90E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Osallisuus ja järjestö-yhteistyöryhmä</a:t>
          </a:r>
        </a:p>
      </dgm:t>
    </dgm:pt>
    <dgm:pt modelId="{47ADF8F2-4AE2-4378-858D-61DC27896B87}" type="parTrans" cxnId="{31E17BF6-21A2-4485-90FB-A4D83613F3FA}">
      <dgm:prSet/>
      <dgm:spPr/>
      <dgm:t>
        <a:bodyPr/>
        <a:lstStyle/>
        <a:p>
          <a:endParaRPr lang="fi-FI" noProof="0" dirty="0"/>
        </a:p>
      </dgm:t>
    </dgm:pt>
    <dgm:pt modelId="{D59F7EEC-75AF-4256-9191-F9B86AE66D5E}" type="sibTrans" cxnId="{31E17BF6-21A2-4485-90FB-A4D83613F3FA}">
      <dgm:prSet/>
      <dgm:spPr>
        <a:solidFill>
          <a:schemeClr val="accent1"/>
        </a:solidFill>
      </dgm:spPr>
      <dgm:t>
        <a:bodyPr/>
        <a:lstStyle/>
        <a:p>
          <a:endParaRPr lang="fi-FI" noProof="0" dirty="0"/>
        </a:p>
      </dgm:t>
    </dgm:pt>
    <dgm:pt modelId="{03DE6FEC-67E3-4022-A687-5F4BA430C4C0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Elämäntapa-ohjauksen kehittäjäryhmä</a:t>
          </a:r>
        </a:p>
      </dgm:t>
    </dgm:pt>
    <dgm:pt modelId="{6FC98378-6740-4A15-8114-7CAF7A9ACB92}" type="parTrans" cxnId="{C1A8A338-4D0D-4BA6-8E03-C1C1B1C53E62}">
      <dgm:prSet/>
      <dgm:spPr/>
      <dgm:t>
        <a:bodyPr/>
        <a:lstStyle/>
        <a:p>
          <a:endParaRPr lang="fi-FI" noProof="0" dirty="0"/>
        </a:p>
      </dgm:t>
    </dgm:pt>
    <dgm:pt modelId="{C1BC052F-EB6F-4223-86B5-1F14DD0688C3}" type="sibTrans" cxnId="{C1A8A338-4D0D-4BA6-8E03-C1C1B1C53E62}">
      <dgm:prSet/>
      <dgm:spPr>
        <a:solidFill>
          <a:schemeClr val="accent1"/>
        </a:solidFill>
      </dgm:spPr>
      <dgm:t>
        <a:bodyPr/>
        <a:lstStyle/>
        <a:p>
          <a:endParaRPr lang="fi-FI" noProof="0" dirty="0"/>
        </a:p>
      </dgm:t>
    </dgm:pt>
    <dgm:pt modelId="{AB4E285A-1128-499A-8014-B178052E7647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Keski-Suomen hyvinvointi-ryhmä </a:t>
          </a:r>
        </a:p>
      </dgm:t>
    </dgm:pt>
    <dgm:pt modelId="{6570DE61-A9BC-4705-B24C-0C91D8F05962}" type="parTrans" cxnId="{4731FDA5-120E-452D-B05C-54106C5A26E8}">
      <dgm:prSet/>
      <dgm:spPr/>
      <dgm:t>
        <a:bodyPr/>
        <a:lstStyle/>
        <a:p>
          <a:endParaRPr lang="fi-FI" noProof="0" dirty="0"/>
        </a:p>
      </dgm:t>
    </dgm:pt>
    <dgm:pt modelId="{75A5E361-0743-4DBE-8F93-134D25F86ED7}" type="sibTrans" cxnId="{4731FDA5-120E-452D-B05C-54106C5A26E8}">
      <dgm:prSet/>
      <dgm:spPr/>
      <dgm:t>
        <a:bodyPr/>
        <a:lstStyle/>
        <a:p>
          <a:endParaRPr lang="fi-FI" noProof="0" dirty="0"/>
        </a:p>
      </dgm:t>
    </dgm:pt>
    <dgm:pt modelId="{78202298-A116-4258-AFC8-D12D7790B61E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Tulevaisuuden sosiaali- ja terveyskeskus -ohjelman ohjausryhmä </a:t>
          </a:r>
        </a:p>
      </dgm:t>
    </dgm:pt>
    <dgm:pt modelId="{ADCEE07D-1050-4458-AFA9-5F8A17E4AC43}" type="parTrans" cxnId="{29FC4314-8DF8-43D3-8962-1F83119733B6}">
      <dgm:prSet/>
      <dgm:spPr/>
      <dgm:t>
        <a:bodyPr/>
        <a:lstStyle/>
        <a:p>
          <a:endParaRPr lang="fi-FI" noProof="0" dirty="0"/>
        </a:p>
      </dgm:t>
    </dgm:pt>
    <dgm:pt modelId="{D72AB125-A691-4D37-9077-642732295F8F}" type="sibTrans" cxnId="{29FC4314-8DF8-43D3-8962-1F83119733B6}">
      <dgm:prSet/>
      <dgm:spPr/>
      <dgm:t>
        <a:bodyPr/>
        <a:lstStyle/>
        <a:p>
          <a:endParaRPr lang="fi-FI" noProof="0" dirty="0"/>
        </a:p>
      </dgm:t>
    </dgm:pt>
    <dgm:pt modelId="{0BA2F124-41B1-4891-B5A2-576D23E7387E}">
      <dgm:prSet custT="1"/>
      <dgm:spPr/>
      <dgm:t>
        <a:bodyPr/>
        <a:lstStyle/>
        <a:p>
          <a:pPr>
            <a:lnSpc>
              <a:spcPct val="120000"/>
            </a:lnSpc>
            <a:buFont typeface="Arial" panose="020B0604020202020204" pitchFamily="34" charset="0"/>
            <a:buChar char="•"/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Lapset, nuoret ja perheet –yhteistyö-työryhmä </a:t>
          </a:r>
        </a:p>
      </dgm:t>
    </dgm:pt>
    <dgm:pt modelId="{7B01C2EA-CC23-4FD2-A626-BBFBB882BB66}" type="parTrans" cxnId="{BE4D1860-45F3-4E50-B661-CD270F809B6D}">
      <dgm:prSet/>
      <dgm:spPr/>
      <dgm:t>
        <a:bodyPr/>
        <a:lstStyle/>
        <a:p>
          <a:endParaRPr lang="fi-FI" noProof="0" dirty="0"/>
        </a:p>
      </dgm:t>
    </dgm:pt>
    <dgm:pt modelId="{463672D8-9523-4285-81F7-6665E8558EC6}" type="sibTrans" cxnId="{BE4D1860-45F3-4E50-B661-CD270F809B6D}">
      <dgm:prSet/>
      <dgm:spPr/>
      <dgm:t>
        <a:bodyPr/>
        <a:lstStyle/>
        <a:p>
          <a:endParaRPr lang="fi-FI" noProof="0" dirty="0"/>
        </a:p>
      </dgm:t>
    </dgm:pt>
    <dgm:pt modelId="{2F322C03-B572-4A41-97C7-2812CC0F0A6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i-FI" sz="1250" b="1" noProof="0" dirty="0">
              <a:solidFill>
                <a:schemeClr val="tx1"/>
              </a:solidFill>
              <a:latin typeface="Raleway" panose="020B0803030101060003" pitchFamily="34" charset="0"/>
            </a:rPr>
            <a:t>OmaKS.fi sisältö-työryhmät</a:t>
          </a:r>
        </a:p>
      </dgm:t>
    </dgm:pt>
    <dgm:pt modelId="{F66E5096-3A79-45DE-9478-31A28B5C575E}" type="parTrans" cxnId="{E0D6B0DB-A497-4D48-98E7-1149C830426A}">
      <dgm:prSet/>
      <dgm:spPr/>
      <dgm:t>
        <a:bodyPr/>
        <a:lstStyle/>
        <a:p>
          <a:endParaRPr lang="fi-FI" noProof="0" dirty="0"/>
        </a:p>
      </dgm:t>
    </dgm:pt>
    <dgm:pt modelId="{6125AB6A-93E9-4EBE-A0E1-4DA5B4E1FD2A}" type="sibTrans" cxnId="{E0D6B0DB-A497-4D48-98E7-1149C830426A}">
      <dgm:prSet/>
      <dgm:spPr/>
      <dgm:t>
        <a:bodyPr/>
        <a:lstStyle/>
        <a:p>
          <a:endParaRPr lang="fi-FI" noProof="0" dirty="0"/>
        </a:p>
      </dgm:t>
    </dgm:pt>
    <dgm:pt modelId="{BC2F124A-FBA6-4F19-869F-76D1429C112F}" type="pres">
      <dgm:prSet presAssocID="{6AA640B5-0680-42D0-BE7F-A52153C57034}" presName="cycle" presStyleCnt="0">
        <dgm:presLayoutVars>
          <dgm:dir/>
          <dgm:resizeHandles val="exact"/>
        </dgm:presLayoutVars>
      </dgm:prSet>
      <dgm:spPr/>
    </dgm:pt>
    <dgm:pt modelId="{AD8FAD5C-0E9B-4810-97AD-78AAFAF8943C}" type="pres">
      <dgm:prSet presAssocID="{B641427B-88F4-4938-972C-BFD3B4CCE9CA}" presName="node" presStyleLbl="node1" presStyleIdx="0" presStyleCnt="13" custScaleX="205847" custScaleY="193528" custRadScaleRad="53913" custRadScaleInc="30841">
        <dgm:presLayoutVars>
          <dgm:bulletEnabled val="1"/>
        </dgm:presLayoutVars>
      </dgm:prSet>
      <dgm:spPr/>
    </dgm:pt>
    <dgm:pt modelId="{9C77437A-67E5-4845-9356-5A757F39B84B}" type="pres">
      <dgm:prSet presAssocID="{767EA5D2-7292-4E51-BD31-46A37496B755}" presName="sibTrans" presStyleLbl="sibTrans2D1" presStyleIdx="0" presStyleCnt="13" custLinFactX="-861117" custLinFactY="574754" custLinFactNeighborX="-900000" custLinFactNeighborY="600000"/>
      <dgm:spPr/>
    </dgm:pt>
    <dgm:pt modelId="{884D5D31-058D-48D9-BEA0-417E4D3F9803}" type="pres">
      <dgm:prSet presAssocID="{767EA5D2-7292-4E51-BD31-46A37496B755}" presName="connectorText" presStyleLbl="sibTrans2D1" presStyleIdx="0" presStyleCnt="13"/>
      <dgm:spPr/>
    </dgm:pt>
    <dgm:pt modelId="{C4AE1335-E213-49E9-AB67-BDF313248CBA}" type="pres">
      <dgm:prSet presAssocID="{8E28A2E5-CE1C-4087-B96B-8B5FEE4C886A}" presName="node" presStyleLbl="node1" presStyleIdx="1" presStyleCnt="13" custScaleX="205847" custScaleY="193528" custRadScaleRad="89206" custRadScaleInc="351933">
        <dgm:presLayoutVars>
          <dgm:bulletEnabled val="1"/>
        </dgm:presLayoutVars>
      </dgm:prSet>
      <dgm:spPr/>
    </dgm:pt>
    <dgm:pt modelId="{8C615273-6F84-469D-BC09-F0EFD36C0F8E}" type="pres">
      <dgm:prSet presAssocID="{6294D513-046C-45A0-B4F2-53EC1C7CE0E0}" presName="sibTrans" presStyleLbl="sibTrans2D1" presStyleIdx="1" presStyleCnt="13" custAng="4195665" custLinFactX="-896816" custLinFactY="501546" custLinFactNeighborX="-900000" custLinFactNeighborY="600000"/>
      <dgm:spPr/>
    </dgm:pt>
    <dgm:pt modelId="{E6CCD0FA-BFCD-488D-93EC-B5513522C8CD}" type="pres">
      <dgm:prSet presAssocID="{6294D513-046C-45A0-B4F2-53EC1C7CE0E0}" presName="connectorText" presStyleLbl="sibTrans2D1" presStyleIdx="1" presStyleCnt="13"/>
      <dgm:spPr/>
    </dgm:pt>
    <dgm:pt modelId="{01EE9DF8-82EA-4F97-AA38-C80067943A33}" type="pres">
      <dgm:prSet presAssocID="{0BA2F124-41B1-4891-B5A2-576D23E7387E}" presName="node" presStyleLbl="node1" presStyleIdx="2" presStyleCnt="13" custScaleX="205847" custScaleY="193528" custRadScaleRad="175901" custRadScaleInc="121466">
        <dgm:presLayoutVars>
          <dgm:bulletEnabled val="1"/>
        </dgm:presLayoutVars>
      </dgm:prSet>
      <dgm:spPr/>
    </dgm:pt>
    <dgm:pt modelId="{604AD07E-27D3-42C5-AF1E-C6F3DDFB945D}" type="pres">
      <dgm:prSet presAssocID="{463672D8-9523-4285-81F7-6665E8558EC6}" presName="sibTrans" presStyleLbl="sibTrans2D1" presStyleIdx="2" presStyleCnt="13" custLinFactX="-3200000" custLinFactY="544929" custLinFactNeighborX="-3269353" custLinFactNeighborY="600000"/>
      <dgm:spPr/>
    </dgm:pt>
    <dgm:pt modelId="{CCC4A145-F9AE-44B8-8A52-CF7E3C8D47EE}" type="pres">
      <dgm:prSet presAssocID="{463672D8-9523-4285-81F7-6665E8558EC6}" presName="connectorText" presStyleLbl="sibTrans2D1" presStyleIdx="2" presStyleCnt="13"/>
      <dgm:spPr/>
    </dgm:pt>
    <dgm:pt modelId="{B3F3806A-D03E-40C0-9C7D-F0C182BA0320}" type="pres">
      <dgm:prSet presAssocID="{712065CA-8120-42CC-95E2-6273AED2481F}" presName="node" presStyleLbl="node1" presStyleIdx="3" presStyleCnt="13" custScaleX="205847" custScaleY="193528" custRadScaleRad="165634" custRadScaleInc="81827">
        <dgm:presLayoutVars>
          <dgm:bulletEnabled val="1"/>
        </dgm:presLayoutVars>
      </dgm:prSet>
      <dgm:spPr/>
    </dgm:pt>
    <dgm:pt modelId="{FF310589-3D0F-4E36-A6D8-29AD81A45945}" type="pres">
      <dgm:prSet presAssocID="{63D4706E-0EF7-4E38-A9EE-CD297C6600BD}" presName="sibTrans" presStyleLbl="sibTrans2D1" presStyleIdx="3" presStyleCnt="13" custAng="12498890" custScaleX="2962" custScaleY="137554" custLinFactX="-200000" custLinFactY="200000" custLinFactNeighborX="-245262" custLinFactNeighborY="246017"/>
      <dgm:spPr/>
    </dgm:pt>
    <dgm:pt modelId="{FCA88AC9-7FF8-4836-9D9F-1F912E10CA57}" type="pres">
      <dgm:prSet presAssocID="{63D4706E-0EF7-4E38-A9EE-CD297C6600BD}" presName="connectorText" presStyleLbl="sibTrans2D1" presStyleIdx="3" presStyleCnt="13"/>
      <dgm:spPr/>
    </dgm:pt>
    <dgm:pt modelId="{36FC381C-536E-4CE7-80B4-E15F30195E6F}" type="pres">
      <dgm:prSet presAssocID="{2F322C03-B572-4A41-97C7-2812CC0F0A6B}" presName="node" presStyleLbl="node1" presStyleIdx="4" presStyleCnt="13" custScaleX="205847" custScaleY="193528" custRadScaleRad="16577" custRadScaleInc="368392">
        <dgm:presLayoutVars>
          <dgm:bulletEnabled val="1"/>
        </dgm:presLayoutVars>
      </dgm:prSet>
      <dgm:spPr/>
    </dgm:pt>
    <dgm:pt modelId="{AE49D78A-8CC6-462E-896F-8AE5E3171992}" type="pres">
      <dgm:prSet presAssocID="{6125AB6A-93E9-4EBE-A0E1-4DA5B4E1FD2A}" presName="sibTrans" presStyleLbl="sibTrans2D1" presStyleIdx="4" presStyleCnt="13" custAng="2274527" custLinFactX="-624121" custLinFactY="267128" custLinFactNeighborX="-700000" custLinFactNeighborY="300000"/>
      <dgm:spPr/>
    </dgm:pt>
    <dgm:pt modelId="{69931688-CEE8-4AFB-9A44-DA2167EC6C5E}" type="pres">
      <dgm:prSet presAssocID="{6125AB6A-93E9-4EBE-A0E1-4DA5B4E1FD2A}" presName="connectorText" presStyleLbl="sibTrans2D1" presStyleIdx="4" presStyleCnt="13"/>
      <dgm:spPr/>
    </dgm:pt>
    <dgm:pt modelId="{6951544D-7D67-4FB6-ABAD-1AB98E986653}" type="pres">
      <dgm:prSet presAssocID="{DDAE6C93-14A1-461B-9891-50061E7AA7D2}" presName="node" presStyleLbl="node1" presStyleIdx="5" presStyleCnt="13" custScaleX="205847" custScaleY="193528" custRadScaleRad="106687" custRadScaleInc="-88214">
        <dgm:presLayoutVars>
          <dgm:bulletEnabled val="1"/>
        </dgm:presLayoutVars>
      </dgm:prSet>
      <dgm:spPr/>
    </dgm:pt>
    <dgm:pt modelId="{02C761F9-C225-41F0-9D5A-94F2E23F8791}" type="pres">
      <dgm:prSet presAssocID="{EC63577D-8904-4FB1-93EF-D2E058F6D551}" presName="sibTrans" presStyleLbl="sibTrans2D1" presStyleIdx="5" presStyleCnt="13" custFlipVert="1" custFlipHor="1" custScaleX="20327" custScaleY="68649" custLinFactX="-100000" custLinFactY="33021" custLinFactNeighborX="-164073" custLinFactNeighborY="100000"/>
      <dgm:spPr/>
    </dgm:pt>
    <dgm:pt modelId="{69472E10-C790-4015-ADE3-132F9675D55B}" type="pres">
      <dgm:prSet presAssocID="{EC63577D-8904-4FB1-93EF-D2E058F6D551}" presName="connectorText" presStyleLbl="sibTrans2D1" presStyleIdx="5" presStyleCnt="13"/>
      <dgm:spPr/>
    </dgm:pt>
    <dgm:pt modelId="{EFA5560C-1462-4360-B5AC-1B2273BF3B97}" type="pres">
      <dgm:prSet presAssocID="{2F997355-06BF-4ABB-B5DE-0D91C6F39C77}" presName="node" presStyleLbl="node1" presStyleIdx="6" presStyleCnt="13" custScaleX="205847" custScaleY="193528" custRadScaleRad="82982" custRadScaleInc="824793">
        <dgm:presLayoutVars>
          <dgm:bulletEnabled val="1"/>
        </dgm:presLayoutVars>
      </dgm:prSet>
      <dgm:spPr/>
    </dgm:pt>
    <dgm:pt modelId="{D58BFBF4-CF6A-4072-A701-6D4E2829EE3C}" type="pres">
      <dgm:prSet presAssocID="{D521E96D-519E-454B-8D8E-7857458FC2E3}" presName="sibTrans" presStyleLbl="sibTrans2D1" presStyleIdx="6" presStyleCnt="13" custLinFactX="-146383" custLinFactY="200000" custLinFactNeighborX="-200000" custLinFactNeighborY="233312"/>
      <dgm:spPr/>
    </dgm:pt>
    <dgm:pt modelId="{FF8831C9-F892-46EE-A4A1-A30E71436D92}" type="pres">
      <dgm:prSet presAssocID="{D521E96D-519E-454B-8D8E-7857458FC2E3}" presName="connectorText" presStyleLbl="sibTrans2D1" presStyleIdx="6" presStyleCnt="13"/>
      <dgm:spPr/>
    </dgm:pt>
    <dgm:pt modelId="{DD3611AD-47A1-4045-82AD-DC169CAB8E7F}" type="pres">
      <dgm:prSet presAssocID="{78202298-A116-4258-AFC8-D12D7790B61E}" presName="node" presStyleLbl="node1" presStyleIdx="7" presStyleCnt="13" custScaleX="205847" custScaleY="193528" custRadScaleRad="82164" custRadScaleInc="-120226">
        <dgm:presLayoutVars>
          <dgm:bulletEnabled val="1"/>
        </dgm:presLayoutVars>
      </dgm:prSet>
      <dgm:spPr/>
    </dgm:pt>
    <dgm:pt modelId="{8CE86419-75FB-4C55-990B-94CF2A7A2AB6}" type="pres">
      <dgm:prSet presAssocID="{D72AB125-A691-4D37-9077-642732295F8F}" presName="sibTrans" presStyleLbl="sibTrans2D1" presStyleIdx="7" presStyleCnt="13" custAng="15342373" custLinFactX="-418050" custLinFactY="100000" custLinFactNeighborX="-500000" custLinFactNeighborY="138341"/>
      <dgm:spPr/>
    </dgm:pt>
    <dgm:pt modelId="{CD4ABC8E-23B1-4F07-A20A-2C172D2D0283}" type="pres">
      <dgm:prSet presAssocID="{D72AB125-A691-4D37-9077-642732295F8F}" presName="connectorText" presStyleLbl="sibTrans2D1" presStyleIdx="7" presStyleCnt="13"/>
      <dgm:spPr/>
    </dgm:pt>
    <dgm:pt modelId="{BE20FECD-13F0-4614-B84B-1BF8498FD759}" type="pres">
      <dgm:prSet presAssocID="{AB4E285A-1128-499A-8014-B178052E7647}" presName="node" presStyleLbl="node1" presStyleIdx="8" presStyleCnt="13" custScaleX="205847" custScaleY="193528" custRadScaleRad="103560" custRadScaleInc="86479">
        <dgm:presLayoutVars>
          <dgm:bulletEnabled val="1"/>
        </dgm:presLayoutVars>
      </dgm:prSet>
      <dgm:spPr/>
    </dgm:pt>
    <dgm:pt modelId="{EC758BC2-EBED-4850-8BA5-DCCCCF982EE9}" type="pres">
      <dgm:prSet presAssocID="{75A5E361-0743-4DBE-8F93-134D25F86ED7}" presName="sibTrans" presStyleLbl="sibTrans2D1" presStyleIdx="8" presStyleCnt="13" custLinFactX="-300000" custLinFactY="111566" custLinFactNeighborX="-366256" custLinFactNeighborY="200000"/>
      <dgm:spPr/>
    </dgm:pt>
    <dgm:pt modelId="{57B4E853-2638-4CEE-903D-8A0B11B6B7E7}" type="pres">
      <dgm:prSet presAssocID="{75A5E361-0743-4DBE-8F93-134D25F86ED7}" presName="connectorText" presStyleLbl="sibTrans2D1" presStyleIdx="8" presStyleCnt="13"/>
      <dgm:spPr/>
    </dgm:pt>
    <dgm:pt modelId="{D52C80B9-C97D-4414-A2C9-48639D6AC0E6}" type="pres">
      <dgm:prSet presAssocID="{03DE6FEC-67E3-4022-A687-5F4BA430C4C0}" presName="node" presStyleLbl="node1" presStyleIdx="9" presStyleCnt="13" custScaleX="205847" custScaleY="193528" custRadScaleRad="178367" custRadScaleInc="-54061">
        <dgm:presLayoutVars>
          <dgm:bulletEnabled val="1"/>
        </dgm:presLayoutVars>
      </dgm:prSet>
      <dgm:spPr/>
    </dgm:pt>
    <dgm:pt modelId="{9E22BEBA-82E2-4DF4-87DB-EF9AB1F10402}" type="pres">
      <dgm:prSet presAssocID="{C1BC052F-EB6F-4223-86B5-1F14DD0688C3}" presName="sibTrans" presStyleLbl="sibTrans2D1" presStyleIdx="9" presStyleCnt="13" custAng="2499394" custFlipHor="1" custScaleX="17850" custScaleY="191564" custLinFactY="364207" custLinFactNeighborX="27368" custLinFactNeighborY="400000"/>
      <dgm:spPr/>
    </dgm:pt>
    <dgm:pt modelId="{CE52DAFE-10B6-4C17-9ED5-6EE75445F545}" type="pres">
      <dgm:prSet presAssocID="{C1BC052F-EB6F-4223-86B5-1F14DD0688C3}" presName="connectorText" presStyleLbl="sibTrans2D1" presStyleIdx="9" presStyleCnt="13"/>
      <dgm:spPr/>
    </dgm:pt>
    <dgm:pt modelId="{BEA42724-C7A1-4EA1-88FA-F7ECB25497E1}" type="pres">
      <dgm:prSet presAssocID="{643467F6-071E-4867-AB24-F8E90CAEC90E}" presName="node" presStyleLbl="node1" presStyleIdx="10" presStyleCnt="13" custScaleX="205847" custScaleY="193528" custRadScaleRad="166414" custRadScaleInc="77697">
        <dgm:presLayoutVars>
          <dgm:bulletEnabled val="1"/>
        </dgm:presLayoutVars>
      </dgm:prSet>
      <dgm:spPr/>
    </dgm:pt>
    <dgm:pt modelId="{5C8CBF86-340F-4FE5-B188-820F43F91E13}" type="pres">
      <dgm:prSet presAssocID="{D59F7EEC-75AF-4256-9191-F9B86AE66D5E}" presName="sibTrans" presStyleLbl="sibTrans2D1" presStyleIdx="10" presStyleCnt="13" custAng="15708108" custFlipVert="0" custFlipHor="1" custScaleX="1389" custScaleY="187883" custLinFactX="-1964" custLinFactY="200000" custLinFactNeighborX="-100000" custLinFactNeighborY="273432"/>
      <dgm:spPr/>
    </dgm:pt>
    <dgm:pt modelId="{37F46E33-32D3-4EDE-9434-AAA770394DEE}" type="pres">
      <dgm:prSet presAssocID="{D59F7EEC-75AF-4256-9191-F9B86AE66D5E}" presName="connectorText" presStyleLbl="sibTrans2D1" presStyleIdx="10" presStyleCnt="13"/>
      <dgm:spPr/>
    </dgm:pt>
    <dgm:pt modelId="{9A492FA3-ACFC-447D-A63F-81BF0A15366A}" type="pres">
      <dgm:prSet presAssocID="{2E076759-90BE-4E7E-A2B4-2ACEE439CA61}" presName="node" presStyleLbl="node1" presStyleIdx="11" presStyleCnt="13" custScaleX="205847" custScaleY="193528" custRadScaleRad="183312" custRadScaleInc="1235790">
        <dgm:presLayoutVars>
          <dgm:bulletEnabled val="1"/>
        </dgm:presLayoutVars>
      </dgm:prSet>
      <dgm:spPr/>
    </dgm:pt>
    <dgm:pt modelId="{997F6CEC-4E36-409E-83AF-6A50D217ED37}" type="pres">
      <dgm:prSet presAssocID="{B96D0374-EAED-4A5D-A97E-F072E7E25DD2}" presName="sibTrans" presStyleLbl="sibTrans2D1" presStyleIdx="11" presStyleCnt="13" custAng="2274527" custFlipVert="1" custFlipHor="1" custScaleX="5614" custScaleY="62850" custLinFactX="-19159" custLinFactY="-64777" custLinFactNeighborX="-100000" custLinFactNeighborY="-100000"/>
      <dgm:spPr/>
    </dgm:pt>
    <dgm:pt modelId="{9E942667-DA4C-47EB-9BA2-3A69A211BCC4}" type="pres">
      <dgm:prSet presAssocID="{B96D0374-EAED-4A5D-A97E-F072E7E25DD2}" presName="connectorText" presStyleLbl="sibTrans2D1" presStyleIdx="11" presStyleCnt="13"/>
      <dgm:spPr/>
    </dgm:pt>
    <dgm:pt modelId="{37400378-10F8-4B04-B775-0900F64C4157}" type="pres">
      <dgm:prSet presAssocID="{04A4ACFE-4644-4977-ADDF-484C32B7307B}" presName="node" presStyleLbl="node1" presStyleIdx="12" presStyleCnt="13" custScaleX="205847" custScaleY="193528" custRadScaleRad="157910" custRadScaleInc="-491524">
        <dgm:presLayoutVars>
          <dgm:bulletEnabled val="1"/>
        </dgm:presLayoutVars>
      </dgm:prSet>
      <dgm:spPr/>
    </dgm:pt>
    <dgm:pt modelId="{67FAA57A-8698-4ED3-9309-E37E134225CC}" type="pres">
      <dgm:prSet presAssocID="{F721201B-65FD-4C1A-BB83-92168FB3107C}" presName="sibTrans" presStyleLbl="sibTrans2D1" presStyleIdx="12" presStyleCnt="13" custFlipHor="1" custScaleX="4318" custScaleY="31928" custLinFactX="-39638" custLinFactY="500000" custLinFactNeighborX="-100000" custLinFactNeighborY="590239"/>
      <dgm:spPr/>
    </dgm:pt>
    <dgm:pt modelId="{8E7FB742-2ECA-4536-8B1A-F11B762DF6F5}" type="pres">
      <dgm:prSet presAssocID="{F721201B-65FD-4C1A-BB83-92168FB3107C}" presName="connectorText" presStyleLbl="sibTrans2D1" presStyleIdx="12" presStyleCnt="13"/>
      <dgm:spPr/>
    </dgm:pt>
  </dgm:ptLst>
  <dgm:cxnLst>
    <dgm:cxn modelId="{90EC6E02-35D3-4A9D-9573-2CC3F17BBF56}" type="presOf" srcId="{B641427B-88F4-4938-972C-BFD3B4CCE9CA}" destId="{AD8FAD5C-0E9B-4810-97AD-78AAFAF8943C}" srcOrd="0" destOrd="0" presId="urn:microsoft.com/office/officeart/2005/8/layout/cycle2"/>
    <dgm:cxn modelId="{0D5DAF05-76C8-4380-B159-D7491A96D9B5}" srcId="{6AA640B5-0680-42D0-BE7F-A52153C57034}" destId="{DDAE6C93-14A1-461B-9891-50061E7AA7D2}" srcOrd="5" destOrd="0" parTransId="{EEA60DDA-4BD6-45F4-96AD-2877D4919998}" sibTransId="{EC63577D-8904-4FB1-93EF-D2E058F6D551}"/>
    <dgm:cxn modelId="{C8ED140F-AE84-4A28-A2E2-C5750499E82E}" type="presOf" srcId="{04A4ACFE-4644-4977-ADDF-484C32B7307B}" destId="{37400378-10F8-4B04-B775-0900F64C4157}" srcOrd="0" destOrd="0" presId="urn:microsoft.com/office/officeart/2005/8/layout/cycle2"/>
    <dgm:cxn modelId="{B5D55A11-AB78-49D1-A44B-6BE94D10A1DA}" type="presOf" srcId="{6125AB6A-93E9-4EBE-A0E1-4DA5B4E1FD2A}" destId="{AE49D78A-8CC6-462E-896F-8AE5E3171992}" srcOrd="0" destOrd="0" presId="urn:microsoft.com/office/officeart/2005/8/layout/cycle2"/>
    <dgm:cxn modelId="{29FC4314-8DF8-43D3-8962-1F83119733B6}" srcId="{6AA640B5-0680-42D0-BE7F-A52153C57034}" destId="{78202298-A116-4258-AFC8-D12D7790B61E}" srcOrd="7" destOrd="0" parTransId="{ADCEE07D-1050-4458-AFA9-5F8A17E4AC43}" sibTransId="{D72AB125-A691-4D37-9077-642732295F8F}"/>
    <dgm:cxn modelId="{9B126A16-5C3F-4B14-90AB-FE915C3AB453}" srcId="{6AA640B5-0680-42D0-BE7F-A52153C57034}" destId="{B641427B-88F4-4938-972C-BFD3B4CCE9CA}" srcOrd="0" destOrd="0" parTransId="{83F617AF-CFB1-44E8-8592-6446A2BACB7D}" sibTransId="{767EA5D2-7292-4E51-BD31-46A37496B755}"/>
    <dgm:cxn modelId="{753E9217-C3B6-423B-9414-32B783B90B93}" type="presOf" srcId="{D72AB125-A691-4D37-9077-642732295F8F}" destId="{8CE86419-75FB-4C55-990B-94CF2A7A2AB6}" srcOrd="0" destOrd="0" presId="urn:microsoft.com/office/officeart/2005/8/layout/cycle2"/>
    <dgm:cxn modelId="{59DFC618-815E-48AC-AC65-C4F6F4A16F9D}" type="presOf" srcId="{D521E96D-519E-454B-8D8E-7857458FC2E3}" destId="{D58BFBF4-CF6A-4072-A701-6D4E2829EE3C}" srcOrd="0" destOrd="0" presId="urn:microsoft.com/office/officeart/2005/8/layout/cycle2"/>
    <dgm:cxn modelId="{3E653319-E7D5-4AC5-AF7C-EA680805C5DC}" type="presOf" srcId="{C1BC052F-EB6F-4223-86B5-1F14DD0688C3}" destId="{CE52DAFE-10B6-4C17-9ED5-6EE75445F545}" srcOrd="1" destOrd="0" presId="urn:microsoft.com/office/officeart/2005/8/layout/cycle2"/>
    <dgm:cxn modelId="{4298111D-8E9B-4B8B-A399-F11C8132622C}" type="presOf" srcId="{78202298-A116-4258-AFC8-D12D7790B61E}" destId="{DD3611AD-47A1-4045-82AD-DC169CAB8E7F}" srcOrd="0" destOrd="0" presId="urn:microsoft.com/office/officeart/2005/8/layout/cycle2"/>
    <dgm:cxn modelId="{61D6851F-6DAB-4605-8F9E-D4E7E18E0A92}" type="presOf" srcId="{DDAE6C93-14A1-461B-9891-50061E7AA7D2}" destId="{6951544D-7D67-4FB6-ABAD-1AB98E986653}" srcOrd="0" destOrd="0" presId="urn:microsoft.com/office/officeart/2005/8/layout/cycle2"/>
    <dgm:cxn modelId="{0EBCC521-33C2-47C3-9897-C27B6D657E74}" type="presOf" srcId="{F721201B-65FD-4C1A-BB83-92168FB3107C}" destId="{67FAA57A-8698-4ED3-9309-E37E134225CC}" srcOrd="0" destOrd="0" presId="urn:microsoft.com/office/officeart/2005/8/layout/cycle2"/>
    <dgm:cxn modelId="{4633C924-8A33-4542-B6BE-E2DFA2A27BA7}" type="presOf" srcId="{2F997355-06BF-4ABB-B5DE-0D91C6F39C77}" destId="{EFA5560C-1462-4360-B5AC-1B2273BF3B97}" srcOrd="0" destOrd="0" presId="urn:microsoft.com/office/officeart/2005/8/layout/cycle2"/>
    <dgm:cxn modelId="{50935326-B5FD-4F93-8022-0A59728DCB9B}" type="presOf" srcId="{712065CA-8120-42CC-95E2-6273AED2481F}" destId="{B3F3806A-D03E-40C0-9C7D-F0C182BA0320}" srcOrd="0" destOrd="0" presId="urn:microsoft.com/office/officeart/2005/8/layout/cycle2"/>
    <dgm:cxn modelId="{ECF2A92B-EB3D-4026-9E31-2FB22A1307D1}" srcId="{6AA640B5-0680-42D0-BE7F-A52153C57034}" destId="{04A4ACFE-4644-4977-ADDF-484C32B7307B}" srcOrd="12" destOrd="0" parTransId="{5BE0BED2-CCBE-4D7C-83EE-75C55E49EF69}" sibTransId="{F721201B-65FD-4C1A-BB83-92168FB3107C}"/>
    <dgm:cxn modelId="{F2E22834-79A7-4F06-8E29-BF094B59D51D}" type="presOf" srcId="{AB4E285A-1128-499A-8014-B178052E7647}" destId="{BE20FECD-13F0-4614-B84B-1BF8498FD759}" srcOrd="0" destOrd="0" presId="urn:microsoft.com/office/officeart/2005/8/layout/cycle2"/>
    <dgm:cxn modelId="{C1A8A338-4D0D-4BA6-8E03-C1C1B1C53E62}" srcId="{6AA640B5-0680-42D0-BE7F-A52153C57034}" destId="{03DE6FEC-67E3-4022-A687-5F4BA430C4C0}" srcOrd="9" destOrd="0" parTransId="{6FC98378-6740-4A15-8114-7CAF7A9ACB92}" sibTransId="{C1BC052F-EB6F-4223-86B5-1F14DD0688C3}"/>
    <dgm:cxn modelId="{38C9F039-C32F-43FA-A43C-A8E597368597}" type="presOf" srcId="{D521E96D-519E-454B-8D8E-7857458FC2E3}" destId="{FF8831C9-F892-46EE-A4A1-A30E71436D92}" srcOrd="1" destOrd="0" presId="urn:microsoft.com/office/officeart/2005/8/layout/cycle2"/>
    <dgm:cxn modelId="{B130885C-987F-42CF-9689-E451C1B79D79}" type="presOf" srcId="{463672D8-9523-4285-81F7-6665E8558EC6}" destId="{CCC4A145-F9AE-44B8-8A52-CF7E3C8D47EE}" srcOrd="1" destOrd="0" presId="urn:microsoft.com/office/officeart/2005/8/layout/cycle2"/>
    <dgm:cxn modelId="{BE4D1860-45F3-4E50-B661-CD270F809B6D}" srcId="{6AA640B5-0680-42D0-BE7F-A52153C57034}" destId="{0BA2F124-41B1-4891-B5A2-576D23E7387E}" srcOrd="2" destOrd="0" parTransId="{7B01C2EA-CC23-4FD2-A626-BBFBB882BB66}" sibTransId="{463672D8-9523-4285-81F7-6665E8558EC6}"/>
    <dgm:cxn modelId="{42EA9660-2650-4719-9672-1012F19B3955}" type="presOf" srcId="{63D4706E-0EF7-4E38-A9EE-CD297C6600BD}" destId="{FCA88AC9-7FF8-4836-9D9F-1F912E10CA57}" srcOrd="1" destOrd="0" presId="urn:microsoft.com/office/officeart/2005/8/layout/cycle2"/>
    <dgm:cxn modelId="{CD80FD64-C319-4B02-ACA5-B15881E16A72}" type="presOf" srcId="{75A5E361-0743-4DBE-8F93-134D25F86ED7}" destId="{EC758BC2-EBED-4850-8BA5-DCCCCF982EE9}" srcOrd="0" destOrd="0" presId="urn:microsoft.com/office/officeart/2005/8/layout/cycle2"/>
    <dgm:cxn modelId="{B941CE48-DB80-4FC9-9172-6FA6C437E184}" type="presOf" srcId="{6294D513-046C-45A0-B4F2-53EC1C7CE0E0}" destId="{8C615273-6F84-469D-BC09-F0EFD36C0F8E}" srcOrd="0" destOrd="0" presId="urn:microsoft.com/office/officeart/2005/8/layout/cycle2"/>
    <dgm:cxn modelId="{246C4849-3AA9-44A9-8F97-AAAD9A73E951}" type="presOf" srcId="{F721201B-65FD-4C1A-BB83-92168FB3107C}" destId="{8E7FB742-2ECA-4536-8B1A-F11B762DF6F5}" srcOrd="1" destOrd="0" presId="urn:microsoft.com/office/officeart/2005/8/layout/cycle2"/>
    <dgm:cxn modelId="{DF5A1986-AC9E-4FFB-B87D-2FFFA7AD10FE}" type="presOf" srcId="{B96D0374-EAED-4A5D-A97E-F072E7E25DD2}" destId="{9E942667-DA4C-47EB-9BA2-3A69A211BCC4}" srcOrd="1" destOrd="0" presId="urn:microsoft.com/office/officeart/2005/8/layout/cycle2"/>
    <dgm:cxn modelId="{7D453886-40AF-4479-99C4-0C2DC423F25A}" type="presOf" srcId="{EC63577D-8904-4FB1-93EF-D2E058F6D551}" destId="{02C761F9-C225-41F0-9D5A-94F2E23F8791}" srcOrd="0" destOrd="0" presId="urn:microsoft.com/office/officeart/2005/8/layout/cycle2"/>
    <dgm:cxn modelId="{EA989E86-66CF-4C58-8899-198ACB92929D}" type="presOf" srcId="{6294D513-046C-45A0-B4F2-53EC1C7CE0E0}" destId="{E6CCD0FA-BFCD-488D-93EC-B5513522C8CD}" srcOrd="1" destOrd="0" presId="urn:microsoft.com/office/officeart/2005/8/layout/cycle2"/>
    <dgm:cxn modelId="{685D7D88-8CDD-44B8-909D-31763BB72E45}" type="presOf" srcId="{2F322C03-B572-4A41-97C7-2812CC0F0A6B}" destId="{36FC381C-536E-4CE7-80B4-E15F30195E6F}" srcOrd="0" destOrd="0" presId="urn:microsoft.com/office/officeart/2005/8/layout/cycle2"/>
    <dgm:cxn modelId="{2EB59D89-B2A7-49BF-A62A-BFFDFF45A9D3}" type="presOf" srcId="{2E076759-90BE-4E7E-A2B4-2ACEE439CA61}" destId="{9A492FA3-ACFC-447D-A63F-81BF0A15366A}" srcOrd="0" destOrd="0" presId="urn:microsoft.com/office/officeart/2005/8/layout/cycle2"/>
    <dgm:cxn modelId="{AA77F995-29AE-4114-9470-6EA6815D176C}" type="presOf" srcId="{463672D8-9523-4285-81F7-6665E8558EC6}" destId="{604AD07E-27D3-42C5-AF1E-C6F3DDFB945D}" srcOrd="0" destOrd="0" presId="urn:microsoft.com/office/officeart/2005/8/layout/cycle2"/>
    <dgm:cxn modelId="{7547409E-D712-4D8A-9325-1EA510DFE00B}" type="presOf" srcId="{63D4706E-0EF7-4E38-A9EE-CD297C6600BD}" destId="{FF310589-3D0F-4E36-A6D8-29AD81A45945}" srcOrd="0" destOrd="0" presId="urn:microsoft.com/office/officeart/2005/8/layout/cycle2"/>
    <dgm:cxn modelId="{C6B8599E-F02E-4E6B-AFAC-B09497435E13}" type="presOf" srcId="{03DE6FEC-67E3-4022-A687-5F4BA430C4C0}" destId="{D52C80B9-C97D-4414-A2C9-48639D6AC0E6}" srcOrd="0" destOrd="0" presId="urn:microsoft.com/office/officeart/2005/8/layout/cycle2"/>
    <dgm:cxn modelId="{76E5AFA0-6BD8-45E3-9772-03C416D27A88}" srcId="{6AA640B5-0680-42D0-BE7F-A52153C57034}" destId="{2E076759-90BE-4E7E-A2B4-2ACEE439CA61}" srcOrd="11" destOrd="0" parTransId="{A9FC35F1-7BBA-4E10-B228-6C8BE97CD5B6}" sibTransId="{B96D0374-EAED-4A5D-A97E-F072E7E25DD2}"/>
    <dgm:cxn modelId="{E76135A2-5B3F-4B50-8EEF-523F2DC4454D}" type="presOf" srcId="{75A5E361-0743-4DBE-8F93-134D25F86ED7}" destId="{57B4E853-2638-4CEE-903D-8A0B11B6B7E7}" srcOrd="1" destOrd="0" presId="urn:microsoft.com/office/officeart/2005/8/layout/cycle2"/>
    <dgm:cxn modelId="{C188B7A5-5EEA-494E-BECC-E927D6A46AED}" type="presOf" srcId="{6AA640B5-0680-42D0-BE7F-A52153C57034}" destId="{BC2F124A-FBA6-4F19-869F-76D1429C112F}" srcOrd="0" destOrd="0" presId="urn:microsoft.com/office/officeart/2005/8/layout/cycle2"/>
    <dgm:cxn modelId="{4731FDA5-120E-452D-B05C-54106C5A26E8}" srcId="{6AA640B5-0680-42D0-BE7F-A52153C57034}" destId="{AB4E285A-1128-499A-8014-B178052E7647}" srcOrd="8" destOrd="0" parTransId="{6570DE61-A9BC-4705-B24C-0C91D8F05962}" sibTransId="{75A5E361-0743-4DBE-8F93-134D25F86ED7}"/>
    <dgm:cxn modelId="{CCBD20A8-81AA-446E-BF72-3FED960D51D1}" type="presOf" srcId="{643467F6-071E-4867-AB24-F8E90CAEC90E}" destId="{BEA42724-C7A1-4EA1-88FA-F7ECB25497E1}" srcOrd="0" destOrd="0" presId="urn:microsoft.com/office/officeart/2005/8/layout/cycle2"/>
    <dgm:cxn modelId="{E4F905A9-A5C0-4FA8-9DBF-5937A36468C7}" type="presOf" srcId="{6125AB6A-93E9-4EBE-A0E1-4DA5B4E1FD2A}" destId="{69931688-CEE8-4AFB-9A44-DA2167EC6C5E}" srcOrd="1" destOrd="0" presId="urn:microsoft.com/office/officeart/2005/8/layout/cycle2"/>
    <dgm:cxn modelId="{056867AE-1CC2-474D-919A-7A4EC55674C1}" type="presOf" srcId="{C1BC052F-EB6F-4223-86B5-1F14DD0688C3}" destId="{9E22BEBA-82E2-4DF4-87DB-EF9AB1F10402}" srcOrd="0" destOrd="0" presId="urn:microsoft.com/office/officeart/2005/8/layout/cycle2"/>
    <dgm:cxn modelId="{40EA77B1-6BAD-4426-BA0B-D7A9CF82288B}" type="presOf" srcId="{EC63577D-8904-4FB1-93EF-D2E058F6D551}" destId="{69472E10-C790-4015-ADE3-132F9675D55B}" srcOrd="1" destOrd="0" presId="urn:microsoft.com/office/officeart/2005/8/layout/cycle2"/>
    <dgm:cxn modelId="{58BD13BB-27B9-4676-B7DE-036ACCA0027C}" srcId="{6AA640B5-0680-42D0-BE7F-A52153C57034}" destId="{712065CA-8120-42CC-95E2-6273AED2481F}" srcOrd="3" destOrd="0" parTransId="{2175A9D4-9041-4D6B-A474-2F577327819F}" sibTransId="{63D4706E-0EF7-4E38-A9EE-CD297C6600BD}"/>
    <dgm:cxn modelId="{319DE8BF-EBEA-42C7-8AA5-577E99CF0FBA}" srcId="{6AA640B5-0680-42D0-BE7F-A52153C57034}" destId="{8E28A2E5-CE1C-4087-B96B-8B5FEE4C886A}" srcOrd="1" destOrd="0" parTransId="{4CD5CFDE-E734-4C23-A704-DCCDA9D24F29}" sibTransId="{6294D513-046C-45A0-B4F2-53EC1C7CE0E0}"/>
    <dgm:cxn modelId="{536671D1-C629-4148-8D9E-A3559F57FDF8}" type="presOf" srcId="{D72AB125-A691-4D37-9077-642732295F8F}" destId="{CD4ABC8E-23B1-4F07-A20A-2C172D2D0283}" srcOrd="1" destOrd="0" presId="urn:microsoft.com/office/officeart/2005/8/layout/cycle2"/>
    <dgm:cxn modelId="{9E8753D4-6AC3-4A1E-A01F-78CA8845BB0C}" type="presOf" srcId="{767EA5D2-7292-4E51-BD31-46A37496B755}" destId="{9C77437A-67E5-4845-9356-5A757F39B84B}" srcOrd="0" destOrd="0" presId="urn:microsoft.com/office/officeart/2005/8/layout/cycle2"/>
    <dgm:cxn modelId="{EDF500DA-58D2-4291-B9D5-9A74F2A3BBD3}" type="presOf" srcId="{8E28A2E5-CE1C-4087-B96B-8B5FEE4C886A}" destId="{C4AE1335-E213-49E9-AB67-BDF313248CBA}" srcOrd="0" destOrd="0" presId="urn:microsoft.com/office/officeart/2005/8/layout/cycle2"/>
    <dgm:cxn modelId="{E0D6B0DB-A497-4D48-98E7-1149C830426A}" srcId="{6AA640B5-0680-42D0-BE7F-A52153C57034}" destId="{2F322C03-B572-4A41-97C7-2812CC0F0A6B}" srcOrd="4" destOrd="0" parTransId="{F66E5096-3A79-45DE-9478-31A28B5C575E}" sibTransId="{6125AB6A-93E9-4EBE-A0E1-4DA5B4E1FD2A}"/>
    <dgm:cxn modelId="{D288F0DD-8544-4830-8B73-D8C1D3D61A3C}" type="presOf" srcId="{767EA5D2-7292-4E51-BD31-46A37496B755}" destId="{884D5D31-058D-48D9-BEA0-417E4D3F9803}" srcOrd="1" destOrd="0" presId="urn:microsoft.com/office/officeart/2005/8/layout/cycle2"/>
    <dgm:cxn modelId="{20C014E4-EE83-49DB-811E-5E0C6476CBCF}" type="presOf" srcId="{D59F7EEC-75AF-4256-9191-F9B86AE66D5E}" destId="{5C8CBF86-340F-4FE5-B188-820F43F91E13}" srcOrd="0" destOrd="0" presId="urn:microsoft.com/office/officeart/2005/8/layout/cycle2"/>
    <dgm:cxn modelId="{892027E5-F135-4BBF-ACEC-A024A914731E}" type="presOf" srcId="{D59F7EEC-75AF-4256-9191-F9B86AE66D5E}" destId="{37F46E33-32D3-4EDE-9434-AAA770394DEE}" srcOrd="1" destOrd="0" presId="urn:microsoft.com/office/officeart/2005/8/layout/cycle2"/>
    <dgm:cxn modelId="{4D3F4AF2-81AB-407C-BDBC-78A9296B3F74}" type="presOf" srcId="{0BA2F124-41B1-4891-B5A2-576D23E7387E}" destId="{01EE9DF8-82EA-4F97-AA38-C80067943A33}" srcOrd="0" destOrd="0" presId="urn:microsoft.com/office/officeart/2005/8/layout/cycle2"/>
    <dgm:cxn modelId="{31E17BF6-21A2-4485-90FB-A4D83613F3FA}" srcId="{6AA640B5-0680-42D0-BE7F-A52153C57034}" destId="{643467F6-071E-4867-AB24-F8E90CAEC90E}" srcOrd="10" destOrd="0" parTransId="{47ADF8F2-4AE2-4378-858D-61DC27896B87}" sibTransId="{D59F7EEC-75AF-4256-9191-F9B86AE66D5E}"/>
    <dgm:cxn modelId="{CEB2F0FD-5C3E-4DF5-B175-21D89D9E980E}" type="presOf" srcId="{B96D0374-EAED-4A5D-A97E-F072E7E25DD2}" destId="{997F6CEC-4E36-409E-83AF-6A50D217ED37}" srcOrd="0" destOrd="0" presId="urn:microsoft.com/office/officeart/2005/8/layout/cycle2"/>
    <dgm:cxn modelId="{A2BA11FF-F116-4A89-A37A-FE2807F0E69C}" srcId="{6AA640B5-0680-42D0-BE7F-A52153C57034}" destId="{2F997355-06BF-4ABB-B5DE-0D91C6F39C77}" srcOrd="6" destOrd="0" parTransId="{71E9FF9F-4617-448A-97F7-8E08B3B62CBC}" sibTransId="{D521E96D-519E-454B-8D8E-7857458FC2E3}"/>
    <dgm:cxn modelId="{FB043FD4-F928-4A1A-8087-1808370E2663}" type="presParOf" srcId="{BC2F124A-FBA6-4F19-869F-76D1429C112F}" destId="{AD8FAD5C-0E9B-4810-97AD-78AAFAF8943C}" srcOrd="0" destOrd="0" presId="urn:microsoft.com/office/officeart/2005/8/layout/cycle2"/>
    <dgm:cxn modelId="{B58CB18A-AAEC-4928-AD98-8D01A748AF3E}" type="presParOf" srcId="{BC2F124A-FBA6-4F19-869F-76D1429C112F}" destId="{9C77437A-67E5-4845-9356-5A757F39B84B}" srcOrd="1" destOrd="0" presId="urn:microsoft.com/office/officeart/2005/8/layout/cycle2"/>
    <dgm:cxn modelId="{677D517E-E247-4414-95C2-4F088EDFFD79}" type="presParOf" srcId="{9C77437A-67E5-4845-9356-5A757F39B84B}" destId="{884D5D31-058D-48D9-BEA0-417E4D3F9803}" srcOrd="0" destOrd="0" presId="urn:microsoft.com/office/officeart/2005/8/layout/cycle2"/>
    <dgm:cxn modelId="{59FF07FB-5FF6-4909-B3D7-05E69A3DC31D}" type="presParOf" srcId="{BC2F124A-FBA6-4F19-869F-76D1429C112F}" destId="{C4AE1335-E213-49E9-AB67-BDF313248CBA}" srcOrd="2" destOrd="0" presId="urn:microsoft.com/office/officeart/2005/8/layout/cycle2"/>
    <dgm:cxn modelId="{C382B46A-BC4E-4F23-B11A-36349483D57B}" type="presParOf" srcId="{BC2F124A-FBA6-4F19-869F-76D1429C112F}" destId="{8C615273-6F84-469D-BC09-F0EFD36C0F8E}" srcOrd="3" destOrd="0" presId="urn:microsoft.com/office/officeart/2005/8/layout/cycle2"/>
    <dgm:cxn modelId="{2C047364-D17D-4587-9160-04451620E594}" type="presParOf" srcId="{8C615273-6F84-469D-BC09-F0EFD36C0F8E}" destId="{E6CCD0FA-BFCD-488D-93EC-B5513522C8CD}" srcOrd="0" destOrd="0" presId="urn:microsoft.com/office/officeart/2005/8/layout/cycle2"/>
    <dgm:cxn modelId="{9F44F4FF-1D96-49FE-8D12-0627B82EEDFB}" type="presParOf" srcId="{BC2F124A-FBA6-4F19-869F-76D1429C112F}" destId="{01EE9DF8-82EA-4F97-AA38-C80067943A33}" srcOrd="4" destOrd="0" presId="urn:microsoft.com/office/officeart/2005/8/layout/cycle2"/>
    <dgm:cxn modelId="{899960C6-79CE-488C-A859-83CF0E055B03}" type="presParOf" srcId="{BC2F124A-FBA6-4F19-869F-76D1429C112F}" destId="{604AD07E-27D3-42C5-AF1E-C6F3DDFB945D}" srcOrd="5" destOrd="0" presId="urn:microsoft.com/office/officeart/2005/8/layout/cycle2"/>
    <dgm:cxn modelId="{90D5D242-9886-4377-9339-3779836619CD}" type="presParOf" srcId="{604AD07E-27D3-42C5-AF1E-C6F3DDFB945D}" destId="{CCC4A145-F9AE-44B8-8A52-CF7E3C8D47EE}" srcOrd="0" destOrd="0" presId="urn:microsoft.com/office/officeart/2005/8/layout/cycle2"/>
    <dgm:cxn modelId="{9A3CD2CB-07E9-44B9-8E49-22FFBEC7FDE6}" type="presParOf" srcId="{BC2F124A-FBA6-4F19-869F-76D1429C112F}" destId="{B3F3806A-D03E-40C0-9C7D-F0C182BA0320}" srcOrd="6" destOrd="0" presId="urn:microsoft.com/office/officeart/2005/8/layout/cycle2"/>
    <dgm:cxn modelId="{1C0B82D9-27F3-4BBF-B2FB-B1DD69BBE630}" type="presParOf" srcId="{BC2F124A-FBA6-4F19-869F-76D1429C112F}" destId="{FF310589-3D0F-4E36-A6D8-29AD81A45945}" srcOrd="7" destOrd="0" presId="urn:microsoft.com/office/officeart/2005/8/layout/cycle2"/>
    <dgm:cxn modelId="{576F06D4-7683-4D52-B8F6-C5D606EF01B0}" type="presParOf" srcId="{FF310589-3D0F-4E36-A6D8-29AD81A45945}" destId="{FCA88AC9-7FF8-4836-9D9F-1F912E10CA57}" srcOrd="0" destOrd="0" presId="urn:microsoft.com/office/officeart/2005/8/layout/cycle2"/>
    <dgm:cxn modelId="{C5F8EC86-745B-42C7-B1F0-E45E9AA03B35}" type="presParOf" srcId="{BC2F124A-FBA6-4F19-869F-76D1429C112F}" destId="{36FC381C-536E-4CE7-80B4-E15F30195E6F}" srcOrd="8" destOrd="0" presId="urn:microsoft.com/office/officeart/2005/8/layout/cycle2"/>
    <dgm:cxn modelId="{4B4B465C-E1CF-4757-829B-DF55173B18B3}" type="presParOf" srcId="{BC2F124A-FBA6-4F19-869F-76D1429C112F}" destId="{AE49D78A-8CC6-462E-896F-8AE5E3171992}" srcOrd="9" destOrd="0" presId="urn:microsoft.com/office/officeart/2005/8/layout/cycle2"/>
    <dgm:cxn modelId="{27A7B533-A12C-42E0-B131-2B784AB30B49}" type="presParOf" srcId="{AE49D78A-8CC6-462E-896F-8AE5E3171992}" destId="{69931688-CEE8-4AFB-9A44-DA2167EC6C5E}" srcOrd="0" destOrd="0" presId="urn:microsoft.com/office/officeart/2005/8/layout/cycle2"/>
    <dgm:cxn modelId="{1E5DF894-052B-4346-B178-9C3935FD7859}" type="presParOf" srcId="{BC2F124A-FBA6-4F19-869F-76D1429C112F}" destId="{6951544D-7D67-4FB6-ABAD-1AB98E986653}" srcOrd="10" destOrd="0" presId="urn:microsoft.com/office/officeart/2005/8/layout/cycle2"/>
    <dgm:cxn modelId="{C67EA65A-9DCF-4BA8-9CF6-1F8B51B58E68}" type="presParOf" srcId="{BC2F124A-FBA6-4F19-869F-76D1429C112F}" destId="{02C761F9-C225-41F0-9D5A-94F2E23F8791}" srcOrd="11" destOrd="0" presId="urn:microsoft.com/office/officeart/2005/8/layout/cycle2"/>
    <dgm:cxn modelId="{5F30BB9D-937B-4DD4-8A69-C1469616DD09}" type="presParOf" srcId="{02C761F9-C225-41F0-9D5A-94F2E23F8791}" destId="{69472E10-C790-4015-ADE3-132F9675D55B}" srcOrd="0" destOrd="0" presId="urn:microsoft.com/office/officeart/2005/8/layout/cycle2"/>
    <dgm:cxn modelId="{5C1AA011-B2B0-40D5-8A1C-E3BA54F45CAE}" type="presParOf" srcId="{BC2F124A-FBA6-4F19-869F-76D1429C112F}" destId="{EFA5560C-1462-4360-B5AC-1B2273BF3B97}" srcOrd="12" destOrd="0" presId="urn:microsoft.com/office/officeart/2005/8/layout/cycle2"/>
    <dgm:cxn modelId="{720CAF5E-1C58-4DDC-9C79-8ABBD0F2BB7F}" type="presParOf" srcId="{BC2F124A-FBA6-4F19-869F-76D1429C112F}" destId="{D58BFBF4-CF6A-4072-A701-6D4E2829EE3C}" srcOrd="13" destOrd="0" presId="urn:microsoft.com/office/officeart/2005/8/layout/cycle2"/>
    <dgm:cxn modelId="{7D35FE73-5043-454F-B234-A50A26DAD52A}" type="presParOf" srcId="{D58BFBF4-CF6A-4072-A701-6D4E2829EE3C}" destId="{FF8831C9-F892-46EE-A4A1-A30E71436D92}" srcOrd="0" destOrd="0" presId="urn:microsoft.com/office/officeart/2005/8/layout/cycle2"/>
    <dgm:cxn modelId="{A621455E-63F4-4AAA-B9C2-8F2323803B87}" type="presParOf" srcId="{BC2F124A-FBA6-4F19-869F-76D1429C112F}" destId="{DD3611AD-47A1-4045-82AD-DC169CAB8E7F}" srcOrd="14" destOrd="0" presId="urn:microsoft.com/office/officeart/2005/8/layout/cycle2"/>
    <dgm:cxn modelId="{0F492CFF-6624-45E1-85FA-3DBF92E835F8}" type="presParOf" srcId="{BC2F124A-FBA6-4F19-869F-76D1429C112F}" destId="{8CE86419-75FB-4C55-990B-94CF2A7A2AB6}" srcOrd="15" destOrd="0" presId="urn:microsoft.com/office/officeart/2005/8/layout/cycle2"/>
    <dgm:cxn modelId="{34E8895E-F581-4204-999E-AC09D70E4AB6}" type="presParOf" srcId="{8CE86419-75FB-4C55-990B-94CF2A7A2AB6}" destId="{CD4ABC8E-23B1-4F07-A20A-2C172D2D0283}" srcOrd="0" destOrd="0" presId="urn:microsoft.com/office/officeart/2005/8/layout/cycle2"/>
    <dgm:cxn modelId="{F5CBEC1D-B607-42CC-B97B-33C2DBFC113F}" type="presParOf" srcId="{BC2F124A-FBA6-4F19-869F-76D1429C112F}" destId="{BE20FECD-13F0-4614-B84B-1BF8498FD759}" srcOrd="16" destOrd="0" presId="urn:microsoft.com/office/officeart/2005/8/layout/cycle2"/>
    <dgm:cxn modelId="{13F2CC6B-B662-4FAA-872A-CD639EFE11F2}" type="presParOf" srcId="{BC2F124A-FBA6-4F19-869F-76D1429C112F}" destId="{EC758BC2-EBED-4850-8BA5-DCCCCF982EE9}" srcOrd="17" destOrd="0" presId="urn:microsoft.com/office/officeart/2005/8/layout/cycle2"/>
    <dgm:cxn modelId="{D81C193A-B70F-4EB5-BF94-E25B8258A7F9}" type="presParOf" srcId="{EC758BC2-EBED-4850-8BA5-DCCCCF982EE9}" destId="{57B4E853-2638-4CEE-903D-8A0B11B6B7E7}" srcOrd="0" destOrd="0" presId="urn:microsoft.com/office/officeart/2005/8/layout/cycle2"/>
    <dgm:cxn modelId="{203F57B9-0D48-4CC4-9571-B32D3F6EF73F}" type="presParOf" srcId="{BC2F124A-FBA6-4F19-869F-76D1429C112F}" destId="{D52C80B9-C97D-4414-A2C9-48639D6AC0E6}" srcOrd="18" destOrd="0" presId="urn:microsoft.com/office/officeart/2005/8/layout/cycle2"/>
    <dgm:cxn modelId="{C505B0ED-522B-421A-870F-7DBCE6A67E29}" type="presParOf" srcId="{BC2F124A-FBA6-4F19-869F-76D1429C112F}" destId="{9E22BEBA-82E2-4DF4-87DB-EF9AB1F10402}" srcOrd="19" destOrd="0" presId="urn:microsoft.com/office/officeart/2005/8/layout/cycle2"/>
    <dgm:cxn modelId="{E35C0DC0-5853-4113-8716-1C6992313891}" type="presParOf" srcId="{9E22BEBA-82E2-4DF4-87DB-EF9AB1F10402}" destId="{CE52DAFE-10B6-4C17-9ED5-6EE75445F545}" srcOrd="0" destOrd="0" presId="urn:microsoft.com/office/officeart/2005/8/layout/cycle2"/>
    <dgm:cxn modelId="{15E84381-514A-40BD-9F8F-7858A9950C4F}" type="presParOf" srcId="{BC2F124A-FBA6-4F19-869F-76D1429C112F}" destId="{BEA42724-C7A1-4EA1-88FA-F7ECB25497E1}" srcOrd="20" destOrd="0" presId="urn:microsoft.com/office/officeart/2005/8/layout/cycle2"/>
    <dgm:cxn modelId="{A758630B-D9DB-488F-807A-8109257B95EA}" type="presParOf" srcId="{BC2F124A-FBA6-4F19-869F-76D1429C112F}" destId="{5C8CBF86-340F-4FE5-B188-820F43F91E13}" srcOrd="21" destOrd="0" presId="urn:microsoft.com/office/officeart/2005/8/layout/cycle2"/>
    <dgm:cxn modelId="{B1FA37C6-8D71-4950-B3C0-BB62F01C0841}" type="presParOf" srcId="{5C8CBF86-340F-4FE5-B188-820F43F91E13}" destId="{37F46E33-32D3-4EDE-9434-AAA770394DEE}" srcOrd="0" destOrd="0" presId="urn:microsoft.com/office/officeart/2005/8/layout/cycle2"/>
    <dgm:cxn modelId="{593F8554-473C-4416-BBC7-9FF73CB1F171}" type="presParOf" srcId="{BC2F124A-FBA6-4F19-869F-76D1429C112F}" destId="{9A492FA3-ACFC-447D-A63F-81BF0A15366A}" srcOrd="22" destOrd="0" presId="urn:microsoft.com/office/officeart/2005/8/layout/cycle2"/>
    <dgm:cxn modelId="{BFD8E5C3-3166-4C51-885C-4E7588B008CE}" type="presParOf" srcId="{BC2F124A-FBA6-4F19-869F-76D1429C112F}" destId="{997F6CEC-4E36-409E-83AF-6A50D217ED37}" srcOrd="23" destOrd="0" presId="urn:microsoft.com/office/officeart/2005/8/layout/cycle2"/>
    <dgm:cxn modelId="{9F803E5C-E552-46CC-8B5D-B71D3CE682DF}" type="presParOf" srcId="{997F6CEC-4E36-409E-83AF-6A50D217ED37}" destId="{9E942667-DA4C-47EB-9BA2-3A69A211BCC4}" srcOrd="0" destOrd="0" presId="urn:microsoft.com/office/officeart/2005/8/layout/cycle2"/>
    <dgm:cxn modelId="{C4857C9D-16BC-4BCC-A816-C11D3A45BD78}" type="presParOf" srcId="{BC2F124A-FBA6-4F19-869F-76D1429C112F}" destId="{37400378-10F8-4B04-B775-0900F64C4157}" srcOrd="24" destOrd="0" presId="urn:microsoft.com/office/officeart/2005/8/layout/cycle2"/>
    <dgm:cxn modelId="{7DD0A916-0B13-4873-9945-7A02211591CA}" type="presParOf" srcId="{BC2F124A-FBA6-4F19-869F-76D1429C112F}" destId="{67FAA57A-8698-4ED3-9309-E37E134225CC}" srcOrd="25" destOrd="0" presId="urn:microsoft.com/office/officeart/2005/8/layout/cycle2"/>
    <dgm:cxn modelId="{B3D8A2E7-3FDC-494D-9887-FC5BD4B00A8A}" type="presParOf" srcId="{67FAA57A-8698-4ED3-9309-E37E134225CC}" destId="{8E7FB742-2ECA-4536-8B1A-F11B762DF6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FAD5C-0E9B-4810-97AD-78AAFAF8943C}">
      <dsp:nvSpPr>
        <dsp:cNvPr id="0" name=""/>
        <dsp:cNvSpPr/>
      </dsp:nvSpPr>
      <dsp:spPr>
        <a:xfrm>
          <a:off x="5048003" y="87049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Väliaikainen valmistelu-toimielin, yhdyspinta-jaosto</a:t>
          </a:r>
        </a:p>
      </dsp:txBody>
      <dsp:txXfrm>
        <a:off x="5313824" y="1120408"/>
        <a:ext cx="1283498" cy="1206686"/>
      </dsp:txXfrm>
    </dsp:sp>
    <dsp:sp modelId="{9C77437A-67E5-4845-9356-5A757F39B84B}">
      <dsp:nvSpPr>
        <dsp:cNvPr id="0" name=""/>
        <dsp:cNvSpPr/>
      </dsp:nvSpPr>
      <dsp:spPr>
        <a:xfrm rot="1298775">
          <a:off x="702395" y="5521983"/>
          <a:ext cx="352786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>
        <a:off x="705543" y="5565037"/>
        <a:ext cx="263505" cy="178562"/>
      </dsp:txXfrm>
    </dsp:sp>
    <dsp:sp modelId="{C4AE1335-E213-49E9-AB67-BDF313248CBA}">
      <dsp:nvSpPr>
        <dsp:cNvPr id="0" name=""/>
        <dsp:cNvSpPr/>
      </dsp:nvSpPr>
      <dsp:spPr>
        <a:xfrm>
          <a:off x="7338952" y="1779687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Keski-Suomen perhekeskus-yhdyshenkilö-verkosto </a:t>
          </a:r>
        </a:p>
      </dsp:txBody>
      <dsp:txXfrm>
        <a:off x="7604773" y="2029600"/>
        <a:ext cx="1283498" cy="1206686"/>
      </dsp:txXfrm>
    </dsp:sp>
    <dsp:sp modelId="{8C615273-6F84-469D-BC09-F0EFD36C0F8E}">
      <dsp:nvSpPr>
        <dsp:cNvPr id="0" name=""/>
        <dsp:cNvSpPr/>
      </dsp:nvSpPr>
      <dsp:spPr>
        <a:xfrm rot="2868852">
          <a:off x="3320003" y="5311277"/>
          <a:ext cx="326872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>
        <a:off x="3334666" y="5337721"/>
        <a:ext cx="237591" cy="178562"/>
      </dsp:txXfrm>
    </dsp:sp>
    <dsp:sp modelId="{01EE9DF8-82EA-4F97-AA38-C80067943A33}">
      <dsp:nvSpPr>
        <dsp:cNvPr id="0" name=""/>
        <dsp:cNvSpPr/>
      </dsp:nvSpPr>
      <dsp:spPr>
        <a:xfrm>
          <a:off x="9576506" y="870494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Lapset, nuoret ja perheet –yhteistyö-työryhmä </a:t>
          </a:r>
        </a:p>
      </dsp:txBody>
      <dsp:txXfrm>
        <a:off x="9842327" y="1120407"/>
        <a:ext cx="1283498" cy="1206686"/>
      </dsp:txXfrm>
    </dsp:sp>
    <dsp:sp modelId="{604AD07E-27D3-42C5-AF1E-C6F3DDFB945D}">
      <dsp:nvSpPr>
        <dsp:cNvPr id="0" name=""/>
        <dsp:cNvSpPr/>
      </dsp:nvSpPr>
      <dsp:spPr>
        <a:xfrm rot="5520883">
          <a:off x="5736885" y="5901238"/>
          <a:ext cx="72321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 rot="10800000">
        <a:off x="5748114" y="5949918"/>
        <a:ext cx="50625" cy="178562"/>
      </dsp:txXfrm>
    </dsp:sp>
    <dsp:sp modelId="{B3F3806A-D03E-40C0-9C7D-F0C182BA0320}">
      <dsp:nvSpPr>
        <dsp:cNvPr id="0" name=""/>
        <dsp:cNvSpPr/>
      </dsp:nvSpPr>
      <dsp:spPr>
        <a:xfrm>
          <a:off x="9511710" y="271244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Maakunnallinen mielenterveys- ja päihdetyön kehittäjä-verkosto</a:t>
          </a:r>
        </a:p>
      </dsp:txBody>
      <dsp:txXfrm>
        <a:off x="9777531" y="2962358"/>
        <a:ext cx="1283498" cy="1206686"/>
      </dsp:txXfrm>
    </dsp:sp>
    <dsp:sp modelId="{FF310589-3D0F-4E36-A6D8-29AD81A45945}">
      <dsp:nvSpPr>
        <dsp:cNvPr id="0" name=""/>
        <dsp:cNvSpPr/>
      </dsp:nvSpPr>
      <dsp:spPr>
        <a:xfrm rot="1634022">
          <a:off x="2046492" y="4729456"/>
          <a:ext cx="41083" cy="409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noProof="0" dirty="0"/>
        </a:p>
      </dsp:txBody>
      <dsp:txXfrm rot="10800000">
        <a:off x="2047175" y="4808509"/>
        <a:ext cx="28758" cy="245620"/>
      </dsp:txXfrm>
    </dsp:sp>
    <dsp:sp modelId="{36FC381C-536E-4CE7-80B4-E15F30195E6F}">
      <dsp:nvSpPr>
        <dsp:cNvPr id="0" name=""/>
        <dsp:cNvSpPr/>
      </dsp:nvSpPr>
      <dsp:spPr>
        <a:xfrm>
          <a:off x="5080397" y="2796071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OmaKS.fi sisältö-työryhmät</a:t>
          </a:r>
        </a:p>
      </dsp:txBody>
      <dsp:txXfrm>
        <a:off x="5346218" y="3045984"/>
        <a:ext cx="1283498" cy="1206686"/>
      </dsp:txXfrm>
    </dsp:sp>
    <dsp:sp modelId="{AE49D78A-8CC6-462E-896F-8AE5E3171992}">
      <dsp:nvSpPr>
        <dsp:cNvPr id="0" name=""/>
        <dsp:cNvSpPr/>
      </dsp:nvSpPr>
      <dsp:spPr>
        <a:xfrm rot="4095274">
          <a:off x="1197758" y="5837839"/>
          <a:ext cx="429342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>
        <a:off x="1225860" y="5855896"/>
        <a:ext cx="340061" cy="178562"/>
      </dsp:txXfrm>
    </dsp:sp>
    <dsp:sp modelId="{6951544D-7D67-4FB6-ABAD-1AB98E986653}">
      <dsp:nvSpPr>
        <dsp:cNvPr id="0" name=""/>
        <dsp:cNvSpPr/>
      </dsp:nvSpPr>
      <dsp:spPr>
        <a:xfrm>
          <a:off x="7320323" y="4107380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Lapset puheeksi -ohjausryhmä</a:t>
          </a:r>
        </a:p>
      </dsp:txBody>
      <dsp:txXfrm>
        <a:off x="7586144" y="4357293"/>
        <a:ext cx="1283498" cy="1206686"/>
      </dsp:txXfrm>
    </dsp:sp>
    <dsp:sp modelId="{02C761F9-C225-41F0-9D5A-94F2E23F8791}">
      <dsp:nvSpPr>
        <dsp:cNvPr id="0" name=""/>
        <dsp:cNvSpPr/>
      </dsp:nvSpPr>
      <dsp:spPr>
        <a:xfrm rot="12296834" flipH="1" flipV="1">
          <a:off x="1112778" y="4195048"/>
          <a:ext cx="358598" cy="204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noProof="0" dirty="0"/>
        </a:p>
      </dsp:txBody>
      <dsp:txXfrm rot="10800000">
        <a:off x="1115637" y="4222982"/>
        <a:ext cx="297307" cy="122582"/>
      </dsp:txXfrm>
    </dsp:sp>
    <dsp:sp modelId="{EFA5560C-1462-4360-B5AC-1B2273BF3B97}">
      <dsp:nvSpPr>
        <dsp:cNvPr id="0" name=""/>
        <dsp:cNvSpPr/>
      </dsp:nvSpPr>
      <dsp:spPr>
        <a:xfrm>
          <a:off x="2675428" y="194663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i-FI" sz="1250" b="1" kern="1200" noProof="0" dirty="0">
            <a:solidFill>
              <a:schemeClr val="tx1"/>
            </a:solidFill>
            <a:latin typeface="Raleway" panose="020B0803030101060003" pitchFamily="34" charset="0"/>
          </a:endParaRPr>
        </a:p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Palliatiivisen hoidon ja saattohoidon kehittäjä-verkosto</a:t>
          </a:r>
        </a:p>
      </dsp:txBody>
      <dsp:txXfrm>
        <a:off x="2941249" y="2196548"/>
        <a:ext cx="1283498" cy="1206686"/>
      </dsp:txXfrm>
    </dsp:sp>
    <dsp:sp modelId="{D58BFBF4-CF6A-4072-A701-6D4E2829EE3C}">
      <dsp:nvSpPr>
        <dsp:cNvPr id="0" name=""/>
        <dsp:cNvSpPr/>
      </dsp:nvSpPr>
      <dsp:spPr>
        <a:xfrm rot="2913156">
          <a:off x="900968" y="5263377"/>
          <a:ext cx="971313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>
        <a:off x="916060" y="5289437"/>
        <a:ext cx="882032" cy="178562"/>
      </dsp:txXfrm>
    </dsp:sp>
    <dsp:sp modelId="{DD3611AD-47A1-4045-82AD-DC169CAB8E7F}">
      <dsp:nvSpPr>
        <dsp:cNvPr id="0" name=""/>
        <dsp:cNvSpPr/>
      </dsp:nvSpPr>
      <dsp:spPr>
        <a:xfrm>
          <a:off x="5048002" y="4633310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Tulevaisuuden sosiaali- ja terveyskeskus -ohjelman ohjausryhmä </a:t>
          </a:r>
        </a:p>
      </dsp:txBody>
      <dsp:txXfrm>
        <a:off x="5313823" y="4883223"/>
        <a:ext cx="1283498" cy="1206686"/>
      </dsp:txXfrm>
    </dsp:sp>
    <dsp:sp modelId="{8CE86419-75FB-4C55-990B-94CF2A7A2AB6}">
      <dsp:nvSpPr>
        <dsp:cNvPr id="0" name=""/>
        <dsp:cNvSpPr/>
      </dsp:nvSpPr>
      <dsp:spPr>
        <a:xfrm rot="5334893">
          <a:off x="1295914" y="5765658"/>
          <a:ext cx="357485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 rot="10800000">
        <a:off x="1339709" y="5780547"/>
        <a:ext cx="268204" cy="178562"/>
      </dsp:txXfrm>
    </dsp:sp>
    <dsp:sp modelId="{BE20FECD-13F0-4614-B84B-1BF8498FD759}">
      <dsp:nvSpPr>
        <dsp:cNvPr id="0" name=""/>
        <dsp:cNvSpPr/>
      </dsp:nvSpPr>
      <dsp:spPr>
        <a:xfrm>
          <a:off x="2630256" y="4065847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Keski-Suomen hyvinvointi-ryhmä </a:t>
          </a:r>
        </a:p>
      </dsp:txBody>
      <dsp:txXfrm>
        <a:off x="2896077" y="4315760"/>
        <a:ext cx="1283498" cy="1206686"/>
      </dsp:txXfrm>
    </dsp:sp>
    <dsp:sp modelId="{EC758BC2-EBED-4850-8BA5-DCCCCF982EE9}">
      <dsp:nvSpPr>
        <dsp:cNvPr id="0" name=""/>
        <dsp:cNvSpPr/>
      </dsp:nvSpPr>
      <dsp:spPr>
        <a:xfrm rot="9860620">
          <a:off x="1311266" y="5982951"/>
          <a:ext cx="168680" cy="297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noProof="0" dirty="0"/>
        </a:p>
      </dsp:txBody>
      <dsp:txXfrm rot="10800000">
        <a:off x="1360931" y="6035644"/>
        <a:ext cx="118076" cy="178562"/>
      </dsp:txXfrm>
    </dsp:sp>
    <dsp:sp modelId="{D52C80B9-C97D-4414-A2C9-48639D6AC0E6}">
      <dsp:nvSpPr>
        <dsp:cNvPr id="0" name=""/>
        <dsp:cNvSpPr/>
      </dsp:nvSpPr>
      <dsp:spPr>
        <a:xfrm>
          <a:off x="584306" y="4639255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Elämäntapa-ohjauksen kehittäjäryhmä</a:t>
          </a:r>
        </a:p>
      </dsp:txBody>
      <dsp:txXfrm>
        <a:off x="850127" y="4889168"/>
        <a:ext cx="1283498" cy="1206686"/>
      </dsp:txXfrm>
    </dsp:sp>
    <dsp:sp modelId="{9E22BEBA-82E2-4DF4-87DB-EF9AB1F10402}">
      <dsp:nvSpPr>
        <dsp:cNvPr id="0" name=""/>
        <dsp:cNvSpPr/>
      </dsp:nvSpPr>
      <dsp:spPr>
        <a:xfrm rot="2937818" flipH="1">
          <a:off x="1665161" y="5671595"/>
          <a:ext cx="186678" cy="570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 noProof="0" dirty="0"/>
        </a:p>
      </dsp:txBody>
      <dsp:txXfrm rot="10800000">
        <a:off x="1711547" y="5806737"/>
        <a:ext cx="130675" cy="342061"/>
      </dsp:txXfrm>
    </dsp:sp>
    <dsp:sp modelId="{BEA42724-C7A1-4EA1-88FA-F7ECB25497E1}">
      <dsp:nvSpPr>
        <dsp:cNvPr id="0" name=""/>
        <dsp:cNvSpPr/>
      </dsp:nvSpPr>
      <dsp:spPr>
        <a:xfrm>
          <a:off x="544475" y="959703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Osallisuus ja järjestö-yhteistyöryhmä</a:t>
          </a:r>
        </a:p>
      </dsp:txBody>
      <dsp:txXfrm>
        <a:off x="810296" y="1209616"/>
        <a:ext cx="1283498" cy="1206686"/>
      </dsp:txXfrm>
    </dsp:sp>
    <dsp:sp modelId="{5C8CBF86-340F-4FE5-B188-820F43F91E13}">
      <dsp:nvSpPr>
        <dsp:cNvPr id="0" name=""/>
        <dsp:cNvSpPr/>
      </dsp:nvSpPr>
      <dsp:spPr>
        <a:xfrm rot="4578037" flipH="1">
          <a:off x="1546525" y="4700519"/>
          <a:ext cx="57905" cy="559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 noProof="0" dirty="0"/>
        </a:p>
      </dsp:txBody>
      <dsp:txXfrm>
        <a:off x="1557267" y="4820787"/>
        <a:ext cx="40534" cy="335488"/>
      </dsp:txXfrm>
    </dsp:sp>
    <dsp:sp modelId="{9A492FA3-ACFC-447D-A63F-81BF0A15366A}">
      <dsp:nvSpPr>
        <dsp:cNvPr id="0" name=""/>
        <dsp:cNvSpPr/>
      </dsp:nvSpPr>
      <dsp:spPr>
        <a:xfrm>
          <a:off x="9511697" y="4564066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Henkilöstö-järjestöjen edustajat jaostoissa</a:t>
          </a:r>
        </a:p>
      </dsp:txBody>
      <dsp:txXfrm>
        <a:off x="9777518" y="4813979"/>
        <a:ext cx="1283498" cy="1206686"/>
      </dsp:txXfrm>
    </dsp:sp>
    <dsp:sp modelId="{997F6CEC-4E36-409E-83AF-6A50D217ED37}">
      <dsp:nvSpPr>
        <dsp:cNvPr id="0" name=""/>
        <dsp:cNvSpPr/>
      </dsp:nvSpPr>
      <dsp:spPr>
        <a:xfrm rot="13745890" flipH="1" flipV="1">
          <a:off x="1350607" y="3971657"/>
          <a:ext cx="216900" cy="187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noProof="0" dirty="0"/>
        </a:p>
      </dsp:txBody>
      <dsp:txXfrm rot="10800000">
        <a:off x="1360293" y="3987860"/>
        <a:ext cx="160787" cy="112226"/>
      </dsp:txXfrm>
    </dsp:sp>
    <dsp:sp modelId="{37400378-10F8-4B04-B775-0900F64C4157}">
      <dsp:nvSpPr>
        <dsp:cNvPr id="0" name=""/>
        <dsp:cNvSpPr/>
      </dsp:nvSpPr>
      <dsp:spPr>
        <a:xfrm>
          <a:off x="584290" y="2798110"/>
          <a:ext cx="1815140" cy="170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12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250" b="1" kern="1200" noProof="0" dirty="0">
              <a:solidFill>
                <a:schemeClr val="tx1"/>
              </a:solidFill>
              <a:latin typeface="Raleway" panose="020B0803030101060003" pitchFamily="34" charset="0"/>
            </a:rPr>
            <a:t>Diabetes-osaajien verkosto</a:t>
          </a:r>
        </a:p>
      </dsp:txBody>
      <dsp:txXfrm>
        <a:off x="850111" y="3048023"/>
        <a:ext cx="1283498" cy="1206686"/>
      </dsp:txXfrm>
    </dsp:sp>
    <dsp:sp modelId="{67FAA57A-8698-4ED3-9309-E37E134225CC}">
      <dsp:nvSpPr>
        <dsp:cNvPr id="0" name=""/>
        <dsp:cNvSpPr/>
      </dsp:nvSpPr>
      <dsp:spPr>
        <a:xfrm rot="1401400" flipH="1">
          <a:off x="1377739" y="5902880"/>
          <a:ext cx="70154" cy="95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noProof="0" dirty="0"/>
        </a:p>
      </dsp:txBody>
      <dsp:txXfrm>
        <a:off x="1397923" y="5926056"/>
        <a:ext cx="49108" cy="5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BFE6-D371-436D-872F-63B7FD1A0ECA}" type="datetimeFigureOut">
              <a:rPr lang="fi-FI" smtClean="0"/>
              <a:t>17.1.2022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8D100-6BE3-4CDD-A0BB-DA27EA140A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87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90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31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94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89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EDC9C-36B3-5D41-9729-6E3F33BDAB74}"/>
              </a:ext>
            </a:extLst>
          </p:cNvPr>
          <p:cNvGrpSpPr/>
          <p:nvPr userDrawn="1"/>
        </p:nvGrpSpPr>
        <p:grpSpPr>
          <a:xfrm>
            <a:off x="-15457341" y="3550228"/>
            <a:ext cx="31217186" cy="2467326"/>
            <a:chOff x="3003199" y="4484554"/>
            <a:chExt cx="7124220" cy="5630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591702-7F67-ED41-81C4-D70490E6EB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F91D1-D49D-4146-8C60-4B19DE45EB85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E4026E-1B86-F14E-B3F5-73F89F98F654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D157EF-CC67-BC43-9DB2-46897EC1B12D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45C027-11B9-B34A-B6D5-55C87FB5C69B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06F538-3E2A-2344-B000-6EC084B909F4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</p:spPr>
        <p:txBody>
          <a:bodyPr anchor="b"/>
          <a:lstStyle>
            <a:lvl1pPr algn="ctr">
              <a:defRPr sz="40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</p:spPr>
        <p:txBody>
          <a:bodyPr anchor="ctr" anchorCtr="0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5D6F-7B02-B048-A18D-AAB9A7A75AF2}" type="datetimeFigureOut">
              <a:rPr lang="en-FI" smtClean="0"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245C17-5DB4-1940-9665-E64B8579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Terveys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Turvallisuus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06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3378B-D7BE-42BA-862F-A92DEB22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76C-BD06-45E7-9A38-8AE6EA67E7A9}" type="datetimeFigureOut">
              <a:rPr lang="fi-FI" smtClean="0"/>
              <a:t>17.1.2022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E84EC7F-78A6-45E7-9445-A40C1875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FEA0D2-3E8F-4D7B-A82A-2155FBD7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7BFC-99DA-4DA8-AB6A-1039EC146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27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2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29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EDC9C-36B3-5D41-9729-6E3F33BDAB74}"/>
              </a:ext>
            </a:extLst>
          </p:cNvPr>
          <p:cNvGrpSpPr/>
          <p:nvPr userDrawn="1"/>
        </p:nvGrpSpPr>
        <p:grpSpPr>
          <a:xfrm>
            <a:off x="-15457341" y="3550228"/>
            <a:ext cx="31217186" cy="2467326"/>
            <a:chOff x="3003199" y="4484554"/>
            <a:chExt cx="7124220" cy="5630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591702-7F67-ED41-81C4-D70490E6EB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F91D1-D49D-4146-8C60-4B19DE45EB85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E4026E-1B86-F14E-B3F5-73F89F98F654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D157EF-CC67-BC43-9DB2-46897EC1B12D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45C027-11B9-B34A-B6D5-55C87FB5C69B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06F538-3E2A-2344-B000-6EC084B909F4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</p:spPr>
        <p:txBody>
          <a:bodyPr anchor="b"/>
          <a:lstStyle>
            <a:lvl1pPr algn="ctr">
              <a:defRPr sz="40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</p:spPr>
        <p:txBody>
          <a:bodyPr anchor="ctr" anchorCtr="0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5D6F-7B02-B048-A18D-AAB9A7A75AF2}" type="datetimeFigureOut">
              <a:rPr lang="en-FI" smtClean="0"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245C17-5DB4-1940-9665-E64B8579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0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63BA-B034-B749-897B-33F22183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4FE59-D983-074A-93EB-9BF77983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E0FE0-D15E-A34B-B028-920F4B3D1D8F}"/>
              </a:ext>
            </a:extLst>
          </p:cNvPr>
          <p:cNvGrpSpPr/>
          <p:nvPr userDrawn="1"/>
        </p:nvGrpSpPr>
        <p:grpSpPr>
          <a:xfrm>
            <a:off x="2325509" y="5250794"/>
            <a:ext cx="7540981" cy="963996"/>
            <a:chOff x="4279167" y="3283692"/>
            <a:chExt cx="4225423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34D959-A513-7140-97FF-840DE5E39E38}"/>
                </a:ext>
              </a:extLst>
            </p:cNvPr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>
                <a:gd name="connsiteX0" fmla="*/ 266860 w 2047062"/>
                <a:gd name="connsiteY0" fmla="*/ 0 h 535054"/>
                <a:gd name="connsiteX1" fmla="*/ 266860 w 2047062"/>
                <a:gd name="connsiteY1" fmla="*/ 0 h 535054"/>
                <a:gd name="connsiteX2" fmla="*/ 0 w 2047062"/>
                <a:gd name="connsiteY2" fmla="*/ 267527 h 535054"/>
                <a:gd name="connsiteX3" fmla="*/ 266860 w 2047062"/>
                <a:gd name="connsiteY3" fmla="*/ 535054 h 535054"/>
                <a:gd name="connsiteX4" fmla="*/ 266860 w 2047062"/>
                <a:gd name="connsiteY4" fmla="*/ 535054 h 535054"/>
                <a:gd name="connsiteX5" fmla="*/ 2047063 w 2047062"/>
                <a:gd name="connsiteY5" fmla="*/ 535054 h 535054"/>
                <a:gd name="connsiteX6" fmla="*/ 2047063 w 2047062"/>
                <a:gd name="connsiteY6" fmla="*/ 0 h 535054"/>
                <a:gd name="connsiteX7" fmla="*/ 266860 w 204706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062" h="535054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874437-2A26-F444-8B42-AF27B474585C}"/>
                </a:ext>
              </a:extLst>
            </p:cNvPr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>
                <a:gd name="connsiteX0" fmla="*/ 268565 w 2366782"/>
                <a:gd name="connsiteY0" fmla="*/ 0 h 535054"/>
                <a:gd name="connsiteX1" fmla="*/ 268565 w 2366782"/>
                <a:gd name="connsiteY1" fmla="*/ 0 h 535054"/>
                <a:gd name="connsiteX2" fmla="*/ 0 w 2366782"/>
                <a:gd name="connsiteY2" fmla="*/ 267527 h 535054"/>
                <a:gd name="connsiteX3" fmla="*/ 268565 w 2366782"/>
                <a:gd name="connsiteY3" fmla="*/ 535054 h 535054"/>
                <a:gd name="connsiteX4" fmla="*/ 268565 w 2366782"/>
                <a:gd name="connsiteY4" fmla="*/ 535054 h 535054"/>
                <a:gd name="connsiteX5" fmla="*/ 2366783 w 2366782"/>
                <a:gd name="connsiteY5" fmla="*/ 535054 h 535054"/>
                <a:gd name="connsiteX6" fmla="*/ 2366783 w 2366782"/>
                <a:gd name="connsiteY6" fmla="*/ 0 h 535054"/>
                <a:gd name="connsiteX7" fmla="*/ 268565 w 236678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782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5A8C8-F25E-3341-ABFD-57D4CBCB1DF4}"/>
                </a:ext>
              </a:extLst>
            </p:cNvPr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2066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76826-01F7-924D-8C9A-790D9113E5CB}"/>
              </a:ext>
            </a:extLst>
          </p:cNvPr>
          <p:cNvGrpSpPr/>
          <p:nvPr userDrawn="1"/>
        </p:nvGrpSpPr>
        <p:grpSpPr>
          <a:xfrm>
            <a:off x="7048671" y="1403962"/>
            <a:ext cx="20319697" cy="2591802"/>
            <a:chOff x="4112060" y="1004862"/>
            <a:chExt cx="4234801" cy="54015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E76EC-2E2F-1F4F-B588-344B0F24CFD8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DF59313-1A12-5C42-9FB9-CDD041E34FD7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6AAB8F2-C9E9-A845-98A2-585927134DCE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4731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181600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5396565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2108C-56F9-AC4C-8DCE-F4923DCBCD72}"/>
              </a:ext>
            </a:extLst>
          </p:cNvPr>
          <p:cNvGrpSpPr/>
          <p:nvPr userDrawn="1"/>
        </p:nvGrpSpPr>
        <p:grpSpPr>
          <a:xfrm>
            <a:off x="6095999" y="216712"/>
            <a:ext cx="7819557" cy="997394"/>
            <a:chOff x="4112060" y="1004862"/>
            <a:chExt cx="4234801" cy="54015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F3D109-1EA8-EF42-856B-C9112923C929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4DB3ED-24F7-E647-9DF5-AA7367532AD6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4E291-9DAC-9D46-ADB2-251AC9640373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0281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152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3479533" cy="1086012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3479533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827773"/>
            <a:ext cx="7315200" cy="53491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0B8925-04AD-6D42-A39E-94194FB0976A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C941C0-6675-314D-A068-CC826F275060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3E8993B-5696-4440-9404-5BC01C41A4B7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05450E6-C8B3-B543-AA29-7466934D5CCC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0765-FE80-1D44-8F89-6200FF453B1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2BA112-5D1A-C443-9F9B-7F88978EB22C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34880-020F-DA42-B6DB-FB5B9AE5C1E1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83130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83D6D-44BD-2740-A747-3979A324619E}"/>
              </a:ext>
            </a:extLst>
          </p:cNvPr>
          <p:cNvGrpSpPr/>
          <p:nvPr userDrawn="1"/>
        </p:nvGrpSpPr>
        <p:grpSpPr>
          <a:xfrm>
            <a:off x="469804" y="-18381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DC30CD-D88B-5B47-AAF7-4834BFF865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576180-D8D0-AF47-9935-B54E1E3695DD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08284-B95A-5142-88B9-0A7CA036CB48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328CDE-B0FE-0749-A477-ED0069BA108A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B59F0A-180B-D84A-A266-9B7B2F1A26C4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18A35D-82CD-E148-9179-72B0F4AE9E00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BE95FF9-0A98-EA4B-BA17-10064B906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793" y="46934"/>
            <a:ext cx="2971075" cy="1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0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63BA-B034-B749-897B-33F22183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4FE59-D983-074A-93EB-9BF77983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E0FE0-D15E-A34B-B028-920F4B3D1D8F}"/>
              </a:ext>
            </a:extLst>
          </p:cNvPr>
          <p:cNvGrpSpPr/>
          <p:nvPr userDrawn="1"/>
        </p:nvGrpSpPr>
        <p:grpSpPr>
          <a:xfrm>
            <a:off x="2325509" y="5250794"/>
            <a:ext cx="7540981" cy="963996"/>
            <a:chOff x="4279167" y="3283692"/>
            <a:chExt cx="4225423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34D959-A513-7140-97FF-840DE5E39E38}"/>
                </a:ext>
              </a:extLst>
            </p:cNvPr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>
                <a:gd name="connsiteX0" fmla="*/ 266860 w 2047062"/>
                <a:gd name="connsiteY0" fmla="*/ 0 h 535054"/>
                <a:gd name="connsiteX1" fmla="*/ 266860 w 2047062"/>
                <a:gd name="connsiteY1" fmla="*/ 0 h 535054"/>
                <a:gd name="connsiteX2" fmla="*/ 0 w 2047062"/>
                <a:gd name="connsiteY2" fmla="*/ 267527 h 535054"/>
                <a:gd name="connsiteX3" fmla="*/ 266860 w 2047062"/>
                <a:gd name="connsiteY3" fmla="*/ 535054 h 535054"/>
                <a:gd name="connsiteX4" fmla="*/ 266860 w 2047062"/>
                <a:gd name="connsiteY4" fmla="*/ 535054 h 535054"/>
                <a:gd name="connsiteX5" fmla="*/ 2047063 w 2047062"/>
                <a:gd name="connsiteY5" fmla="*/ 535054 h 535054"/>
                <a:gd name="connsiteX6" fmla="*/ 2047063 w 2047062"/>
                <a:gd name="connsiteY6" fmla="*/ 0 h 535054"/>
                <a:gd name="connsiteX7" fmla="*/ 266860 w 204706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062" h="535054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874437-2A26-F444-8B42-AF27B474585C}"/>
                </a:ext>
              </a:extLst>
            </p:cNvPr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>
                <a:gd name="connsiteX0" fmla="*/ 268565 w 2366782"/>
                <a:gd name="connsiteY0" fmla="*/ 0 h 535054"/>
                <a:gd name="connsiteX1" fmla="*/ 268565 w 2366782"/>
                <a:gd name="connsiteY1" fmla="*/ 0 h 535054"/>
                <a:gd name="connsiteX2" fmla="*/ 0 w 2366782"/>
                <a:gd name="connsiteY2" fmla="*/ 267527 h 535054"/>
                <a:gd name="connsiteX3" fmla="*/ 268565 w 2366782"/>
                <a:gd name="connsiteY3" fmla="*/ 535054 h 535054"/>
                <a:gd name="connsiteX4" fmla="*/ 268565 w 2366782"/>
                <a:gd name="connsiteY4" fmla="*/ 535054 h 535054"/>
                <a:gd name="connsiteX5" fmla="*/ 2366783 w 2366782"/>
                <a:gd name="connsiteY5" fmla="*/ 535054 h 535054"/>
                <a:gd name="connsiteX6" fmla="*/ 2366783 w 2366782"/>
                <a:gd name="connsiteY6" fmla="*/ 0 h 535054"/>
                <a:gd name="connsiteX7" fmla="*/ 268565 w 236678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782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5A8C8-F25E-3341-ABFD-57D4CBCB1DF4}"/>
                </a:ext>
              </a:extLst>
            </p:cNvPr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1278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9196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006" y="4735115"/>
            <a:ext cx="4377971" cy="123830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#</a:t>
            </a:r>
            <a:r>
              <a:rPr lang="en-GB" err="1"/>
              <a:t>hyvaks</a:t>
            </a:r>
            <a:r>
              <a:rPr lang="en-GB"/>
              <a:t> 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hyvinvointialueks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hyväarkikaikille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en-GB"/>
              <a:t>Kiitos</a:t>
            </a:r>
            <a:br>
              <a:rPr lang="en-GB"/>
            </a:b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964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Terveys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Turvallisuus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5676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785F3F-488B-3448-A994-ED7F895F7C5B}"/>
              </a:ext>
            </a:extLst>
          </p:cNvPr>
          <p:cNvSpPr txBox="1"/>
          <p:nvPr userDrawn="1"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200" b="1">
                <a:latin typeface="Raleway" panose="020B0503030101060003" pitchFamily="34" charset="77"/>
              </a:rPr>
              <a:t>Kiitos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B8587-57E9-0440-841A-285CD914F68C}"/>
              </a:ext>
            </a:extLst>
          </p:cNvPr>
          <p:cNvSpPr txBox="1"/>
          <p:nvPr userDrawn="1"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>
                <a:latin typeface="Raleway" panose="020B0503030101060003" pitchFamily="34" charset="77"/>
              </a:rPr>
              <a:t>#</a:t>
            </a:r>
            <a:r>
              <a:rPr lang="fi-FI" sz="2400" b="1" err="1">
                <a:latin typeface="Raleway" panose="020B0503030101060003" pitchFamily="34" charset="77"/>
              </a:rPr>
              <a:t>hyvaks</a:t>
            </a:r>
            <a:endParaRPr lang="fi-FI" sz="2400" b="1">
              <a:latin typeface="Raleway" panose="020B0503030101060003" pitchFamily="34" charset="77"/>
            </a:endParaRPr>
          </a:p>
          <a:p>
            <a:pPr algn="ctr"/>
            <a:r>
              <a:rPr lang="fi-FI" sz="2400" b="1">
                <a:latin typeface="Raleway" panose="020B0503030101060003" pitchFamily="34" charset="77"/>
              </a:rPr>
              <a:t>#</a:t>
            </a:r>
            <a:r>
              <a:rPr lang="fi-FI" sz="2400" b="1" err="1">
                <a:latin typeface="Raleway" panose="020B0503030101060003" pitchFamily="34" charset="77"/>
              </a:rPr>
              <a:t>hyvinvointialueks</a:t>
            </a:r>
            <a:endParaRPr lang="fi-FI" sz="2400" b="1">
              <a:latin typeface="Raleway" panose="020B0503030101060003" pitchFamily="34" charset="77"/>
            </a:endParaRPr>
          </a:p>
          <a:p>
            <a:pPr algn="ctr"/>
            <a:r>
              <a:rPr lang="fi-FI" sz="2400" b="1">
                <a:latin typeface="Raleway" panose="020B0503030101060003" pitchFamily="34" charset="77"/>
              </a:rPr>
              <a:t>#</a:t>
            </a:r>
            <a:r>
              <a:rPr lang="fi-FI" sz="2400" b="1" err="1">
                <a:latin typeface="Raleway" panose="020B0503030101060003" pitchFamily="34" charset="77"/>
              </a:rPr>
              <a:t>hyväarkikaikille</a:t>
            </a:r>
            <a:endParaRPr lang="fi-FI" sz="2400" b="1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89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" type="title">
  <p:cSld name="Aloitu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1"/>
          <p:cNvGrpSpPr/>
          <p:nvPr/>
        </p:nvGrpSpPr>
        <p:grpSpPr>
          <a:xfrm>
            <a:off x="-15457340" y="3550229"/>
            <a:ext cx="31217188" cy="2467326"/>
            <a:chOff x="3003199" y="4484554"/>
            <a:chExt cx="7124220" cy="563080"/>
          </a:xfrm>
        </p:grpSpPr>
        <p:sp>
          <p:nvSpPr>
            <p:cNvPr id="17" name="Google Shape;17;p21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31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290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3" type="twoObj">
  <p:cSld name="Sisältö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469804" y="-18382"/>
            <a:ext cx="20727254" cy="1638229"/>
            <a:chOff x="3003199" y="4484554"/>
            <a:chExt cx="7124220" cy="563080"/>
          </a:xfrm>
        </p:grpSpPr>
        <p:sp>
          <p:nvSpPr>
            <p:cNvPr id="44" name="Google Shape;44;p23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793" y="46934"/>
            <a:ext cx="2971075" cy="117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40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2">
  <p:cSld name="Sisältö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559067" y="0"/>
            <a:ext cx="3479533" cy="127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347953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2"/>
          </p:nvPr>
        </p:nvSpPr>
        <p:spPr>
          <a:xfrm>
            <a:off x="4177365" y="827773"/>
            <a:ext cx="7315200" cy="534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2" name="Google Shape;82;p26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83" name="Google Shape;83;p26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6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401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">
  <p:cSld name="Kiito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7"/>
          <p:cNvGrpSpPr/>
          <p:nvPr/>
        </p:nvGrpSpPr>
        <p:grpSpPr>
          <a:xfrm>
            <a:off x="469804" y="4102988"/>
            <a:ext cx="20727254" cy="1638229"/>
            <a:chOff x="3003199" y="4484554"/>
            <a:chExt cx="7124220" cy="563080"/>
          </a:xfrm>
        </p:grpSpPr>
        <p:sp>
          <p:nvSpPr>
            <p:cNvPr id="96" name="Google Shape;96;p27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7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7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7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7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7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199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a">
  <p:cSld name="Kiitos 1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8"/>
          <p:cNvGrpSpPr/>
          <p:nvPr/>
        </p:nvGrpSpPr>
        <p:grpSpPr>
          <a:xfrm>
            <a:off x="2049957" y="1403962"/>
            <a:ext cx="20319696" cy="2591802"/>
            <a:chOff x="4112060" y="1004862"/>
            <a:chExt cx="4234801" cy="540154"/>
          </a:xfrm>
        </p:grpSpPr>
        <p:sp>
          <p:nvSpPr>
            <p:cNvPr id="108" name="Google Shape;108;p28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8"/>
          <p:cNvSpPr txBox="1"/>
          <p:nvPr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Kiitos</a:t>
            </a:r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#hyvaks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#hyvinvointialueks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#hyväarkikaikille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925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76826-01F7-924D-8C9A-790D9113E5CB}"/>
              </a:ext>
            </a:extLst>
          </p:cNvPr>
          <p:cNvGrpSpPr/>
          <p:nvPr userDrawn="1"/>
        </p:nvGrpSpPr>
        <p:grpSpPr>
          <a:xfrm>
            <a:off x="7048671" y="1403962"/>
            <a:ext cx="20319697" cy="2591802"/>
            <a:chOff x="4112060" y="1004862"/>
            <a:chExt cx="4234801" cy="54015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E76EC-2E2F-1F4F-B588-344B0F24CFD8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DF59313-1A12-5C42-9FB9-CDD041E34FD7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6AAB8F2-C9E9-A845-98A2-585927134DCE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4619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type="secHead">
  <p:cSld name="Väliotsikk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6" name="Google Shape;1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0"/>
          <p:cNvGrpSpPr/>
          <p:nvPr/>
        </p:nvGrpSpPr>
        <p:grpSpPr>
          <a:xfrm>
            <a:off x="2325510" y="5250794"/>
            <a:ext cx="7540981" cy="963996"/>
            <a:chOff x="4279167" y="3283692"/>
            <a:chExt cx="4225423" cy="540154"/>
          </a:xfrm>
        </p:grpSpPr>
        <p:sp>
          <p:nvSpPr>
            <p:cNvPr id="128" name="Google Shape;128;p30"/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/>
              <a:ahLst/>
              <a:cxnLst/>
              <a:rect l="l" t="t" r="r" b="b"/>
              <a:pathLst>
                <a:path w="2047062" h="535054" extrusionOk="0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/>
              <a:ahLst/>
              <a:cxnLst/>
              <a:rect l="l" t="t" r="r" b="b"/>
              <a:pathLst>
                <a:path w="2366782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332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vaihtoehto">
  <p:cSld name="Otsikko vaihtoeh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1"/>
          <p:cNvGrpSpPr/>
          <p:nvPr/>
        </p:nvGrpSpPr>
        <p:grpSpPr>
          <a:xfrm>
            <a:off x="7048672" y="1403962"/>
            <a:ext cx="20319696" cy="2591802"/>
            <a:chOff x="4112060" y="1004862"/>
            <a:chExt cx="4234801" cy="540154"/>
          </a:xfrm>
        </p:grpSpPr>
        <p:sp>
          <p:nvSpPr>
            <p:cNvPr id="138" name="Google Shape;138;p31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78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872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6" y="567356"/>
            <a:ext cx="5536933" cy="709202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181600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5396565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2108C-56F9-AC4C-8DCE-F4923DCBCD72}"/>
              </a:ext>
            </a:extLst>
          </p:cNvPr>
          <p:cNvGrpSpPr/>
          <p:nvPr userDrawn="1"/>
        </p:nvGrpSpPr>
        <p:grpSpPr>
          <a:xfrm>
            <a:off x="6095999" y="216712"/>
            <a:ext cx="7819557" cy="997394"/>
            <a:chOff x="4112060" y="1004862"/>
            <a:chExt cx="4234801" cy="54015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F3D109-1EA8-EF42-856B-C9112923C929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4DB3ED-24F7-E647-9DF5-AA7367532AD6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4E291-9DAC-9D46-ADB2-251AC9640373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7911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3479533" cy="709202"/>
          </a:xfrm>
        </p:spPr>
        <p:txBody>
          <a:bodyPr anchor="b">
            <a:noAutofit/>
          </a:bodyPr>
          <a:lstStyle>
            <a:lvl1pPr>
              <a:defRPr sz="3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3479533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827773"/>
            <a:ext cx="7315200" cy="53491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0B8925-04AD-6D42-A39E-94194FB0976A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C941C0-6675-314D-A068-CC826F275060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3E8993B-5696-4440-9404-5BC01C41A4B7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05450E6-C8B3-B543-AA29-7466934D5CCC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0765-FE80-1D44-8F89-6200FF453B1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2BA112-5D1A-C443-9F9B-7F88978EB22C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34880-020F-DA42-B6DB-FB5B9AE5C1E1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856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83D6D-44BD-2740-A747-3979A324619E}"/>
              </a:ext>
            </a:extLst>
          </p:cNvPr>
          <p:cNvGrpSpPr/>
          <p:nvPr userDrawn="1"/>
        </p:nvGrpSpPr>
        <p:grpSpPr>
          <a:xfrm>
            <a:off x="469804" y="-18381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DC30CD-D88B-5B47-AAF7-4834BFF865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576180-D8D0-AF47-9935-B54E1E3695DD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08284-B95A-5142-88B9-0A7CA036CB48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328CDE-B0FE-0749-A477-ED0069BA108A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B59F0A-180B-D84A-A266-9B7B2F1A26C4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18A35D-82CD-E148-9179-72B0F4AE9E00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anchor="b"/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BE95FF9-0A98-EA4B-BA17-10064B906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793" y="46934"/>
            <a:ext cx="2971075" cy="1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785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006" y="4735115"/>
            <a:ext cx="4377971" cy="123830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#</a:t>
            </a:r>
            <a:r>
              <a:rPr lang="en-GB" err="1"/>
              <a:t>hyvaks</a:t>
            </a:r>
            <a:r>
              <a:rPr lang="en-GB"/>
              <a:t> 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hyvinvointialueks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hyväarkikaikille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en-GB"/>
              <a:t>Kiitos</a:t>
            </a:r>
            <a:br>
              <a:rPr lang="en-GB"/>
            </a:b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910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1A6A-D269-DC4F-BF9D-59EB86B2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122-62E1-BF43-BD37-2A9FAE73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5E1F-1CA9-8147-BF84-7A85AF59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225-CFBA-9A49-A3BC-9DDFF008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DEA-0955-684C-877C-52127E9E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12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1A6A-D269-DC4F-BF9D-59EB86B2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122-62E1-BF43-BD37-2A9FAE73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5E1F-1CA9-8147-BF84-7A85AF59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01/17/2022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225-CFBA-9A49-A3BC-9DDFF008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DEA-0955-684C-877C-52127E9E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54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156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yvinvointialueks" TargetMode="External"/><Relationship Id="rId2" Type="http://schemas.openxmlformats.org/officeDocument/2006/relationships/hyperlink" Target="https://hyvaks.fi/" TargetMode="Externa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instagram.com/hyvinvointialueks/" TargetMode="External"/><Relationship Id="rId4" Type="http://schemas.openxmlformats.org/officeDocument/2006/relationships/hyperlink" Target="https://twitter.com/hyvak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yvaks.fi/tietoa-hyvinvointialueesta/meidan-keski-suom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</a:pPr>
            <a:r>
              <a:rPr lang="fi-FI" dirty="0"/>
              <a:t>Keski-Suomen hyvinvointialue</a:t>
            </a:r>
            <a:endParaRPr dirty="0"/>
          </a:p>
        </p:txBody>
      </p:sp>
      <p:sp>
        <p:nvSpPr>
          <p:cNvPr id="216" name="Google Shape;216;p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i-FI"/>
              <a:t>Hyvinvointi. Terveys. Turvallisuus.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fi-FI" sz="1600"/>
              <a:t>#hyvaks #hyväarkikaikille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1178-D6EB-604A-9BAB-27ED4439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Pelastustoimen tehtävät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2B15-8A0E-A24A-8FA4-BA9DAC573F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Tehtäviä yhteensä noin 5300, joista </a:t>
            </a:r>
          </a:p>
          <a:p>
            <a:pPr lvl="1"/>
            <a:r>
              <a:rPr lang="fi-FI"/>
              <a:t>Kiireellisiä 3300</a:t>
            </a:r>
          </a:p>
          <a:p>
            <a:pPr lvl="1"/>
            <a:r>
              <a:rPr lang="fi-FI"/>
              <a:t>Muita 2000</a:t>
            </a:r>
          </a:p>
          <a:p>
            <a:r>
              <a:rPr lang="fi-FI"/>
              <a:t>Tulipalot 670</a:t>
            </a:r>
          </a:p>
          <a:p>
            <a:r>
              <a:rPr lang="fi-FI"/>
              <a:t>Liikenneonnettomuudet 920</a:t>
            </a:r>
          </a:p>
          <a:p>
            <a:r>
              <a:rPr lang="fi-FI"/>
              <a:t>Öljyvahingot 170</a:t>
            </a:r>
          </a:p>
          <a:p>
            <a:r>
              <a:rPr lang="fi-FI"/>
              <a:t>Vaarallisten aineiden onnettomuudet alle 20</a:t>
            </a:r>
          </a:p>
          <a:p>
            <a:r>
              <a:rPr lang="fi-FI"/>
              <a:t>Tarkastus- ja varmistustehtävät 1600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53202-AEF9-425C-9F83-7122D5752A0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Ensivastetehtävät 500</a:t>
            </a:r>
          </a:p>
          <a:p>
            <a:r>
              <a:rPr lang="fi-FI" dirty="0"/>
              <a:t>Ihmisen pelastamistehtävät 150</a:t>
            </a:r>
          </a:p>
          <a:p>
            <a:r>
              <a:rPr lang="fi-FI" dirty="0"/>
              <a:t>Eläimen pelastamistehtävät 100</a:t>
            </a:r>
          </a:p>
          <a:p>
            <a:r>
              <a:rPr lang="fi-FI" dirty="0"/>
              <a:t>Vahingontorjuntatehtävät 800</a:t>
            </a:r>
          </a:p>
          <a:p>
            <a:r>
              <a:rPr lang="fi-FI" dirty="0"/>
              <a:t>Avunantotehtävät 300</a:t>
            </a:r>
          </a:p>
          <a:p>
            <a:r>
              <a:rPr lang="fi-FI" dirty="0"/>
              <a:t>Palokunnan toimintavalmiusaika (aika hälytyksestä kun 1. yksikkö paikalla) 10:47 min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00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65250AA-F4E1-47E5-9517-68C050A2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Hyvinvointialueen talouden jakautuminen palveluissa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33EA5E3C-4BAA-4A21-8D2E-83F61B6BE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18617"/>
              </p:ext>
            </p:extLst>
          </p:nvPr>
        </p:nvGraphicFramePr>
        <p:xfrm>
          <a:off x="-815340" y="1276557"/>
          <a:ext cx="9298940" cy="552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C296B7D-AF39-400B-B68A-C4C485041F59}"/>
              </a:ext>
            </a:extLst>
          </p:cNvPr>
          <p:cNvSpPr txBox="1"/>
          <p:nvPr/>
        </p:nvSpPr>
        <p:spPr>
          <a:xfrm>
            <a:off x="6004560" y="1442858"/>
            <a:ext cx="64448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Keski-Suomen hyvinvointialueen nettomenot arvioituna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vuoden 2023 kustannustasoon huomioiden poistot ja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rahoitusmenot (1 000 €)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15528B5-F93F-43C5-88D4-4AEC7F52B3D4}"/>
              </a:ext>
            </a:extLst>
          </p:cNvPr>
          <p:cNvSpPr txBox="1"/>
          <p:nvPr/>
        </p:nvSpPr>
        <p:spPr>
          <a:xfrm>
            <a:off x="7715919" y="5967478"/>
            <a:ext cx="385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Raleway" pitchFamily="2" charset="0"/>
              </a:rPr>
              <a:t>Tiedonkeruussa toimitetut kohdistamattomat </a:t>
            </a:r>
            <a:br>
              <a:rPr lang="fi-FI" sz="1200" dirty="0">
                <a:latin typeface="Raleway" pitchFamily="2" charset="0"/>
              </a:rPr>
            </a:br>
            <a:r>
              <a:rPr lang="fi-FI" sz="1200" dirty="0">
                <a:latin typeface="Raleway" pitchFamily="2" charset="0"/>
              </a:rPr>
              <a:t>tukipalvelut on jaettu nettomenojen suhteessa tehtävälle </a:t>
            </a:r>
          </a:p>
        </p:txBody>
      </p:sp>
    </p:spTree>
    <p:extLst>
      <p:ext uri="{BB962C8B-B14F-4D97-AF65-F5344CB8AC3E}">
        <p14:creationId xmlns:p14="http://schemas.microsoft.com/office/powerpoint/2010/main" val="358267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934C5F5-4A32-48AF-860A-9D14B326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567356"/>
            <a:ext cx="11007492" cy="709202"/>
          </a:xfrm>
        </p:spPr>
        <p:txBody>
          <a:bodyPr/>
          <a:lstStyle/>
          <a:p>
            <a:r>
              <a:rPr lang="fi-FI"/>
              <a:t>Suurimmat ammattiryhmät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070151C-3DA5-4589-BCBF-74EEBE4C8C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0100290"/>
              </p:ext>
            </p:extLst>
          </p:nvPr>
        </p:nvGraphicFramePr>
        <p:xfrm>
          <a:off x="298174" y="1408112"/>
          <a:ext cx="11268351" cy="504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97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1FAB9-A075-4046-AA72-83A96107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Keski-Suomen hyvinvointialueen valmistelu</a:t>
            </a:r>
          </a:p>
        </p:txBody>
      </p:sp>
    </p:spTree>
    <p:extLst>
      <p:ext uri="{BB962C8B-B14F-4D97-AF65-F5344CB8AC3E}">
        <p14:creationId xmlns:p14="http://schemas.microsoft.com/office/powerpoint/2010/main" val="356003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B6EAA-3E52-4336-B1B2-4B8BA730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Hyvinvointialueen valmistelu 1.7.2021 – 31.12.2022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2735852-6AB0-4F77-B8BC-2C1CE5BC5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1.7.2021 – 28.2.2022 hyvinvointialueen valmistelutehtävistä vastaa Keski-Suomen hyvinvointialueen väliaikainen valmistelutoimielin</a:t>
            </a:r>
          </a:p>
          <a:p>
            <a:pPr lvl="1"/>
            <a:r>
              <a:rPr lang="fi-FI" dirty="0"/>
              <a:t>Väliaikaisen valmistelutoimielimen toimivalta ja tehtävät on kirjattu voimaanpanolakiin</a:t>
            </a:r>
          </a:p>
          <a:p>
            <a:r>
              <a:rPr lang="fi-FI" dirty="0"/>
              <a:t>1.3.2022 – 31.12.2022 </a:t>
            </a:r>
          </a:p>
          <a:p>
            <a:pPr lvl="1"/>
            <a:r>
              <a:rPr lang="fi-FI" dirty="0"/>
              <a:t>Aluevaltuuston toimikausi käynnistyy 1.3.2022 se ohjaa valmistelua ja aluehallitus toimii valmistelun ohjausryhmänä</a:t>
            </a:r>
          </a:p>
          <a:p>
            <a:pPr lvl="1"/>
            <a:r>
              <a:rPr lang="fi-FI" dirty="0"/>
              <a:t>hyvinvointialueen valmistelutehtävistä (projektitoimisto) vastaa väliaikainen johto ja johtoryhmä</a:t>
            </a:r>
          </a:p>
          <a:p>
            <a:pPr lvl="1"/>
            <a:r>
              <a:rPr lang="fi-FI" dirty="0"/>
              <a:t>hyvinvointialueen johtaja valitaan kevään 2022 aikana</a:t>
            </a:r>
          </a:p>
          <a:p>
            <a:pPr marL="76200" indent="0">
              <a:buNone/>
            </a:pPr>
            <a:endParaRPr lang="fi-FI" dirty="0"/>
          </a:p>
          <a:p>
            <a:pPr marL="533400" lvl="1" indent="0">
              <a:buNone/>
            </a:pPr>
            <a:r>
              <a:rPr lang="fi-FI" dirty="0"/>
              <a:t>Hyvinvointialueella ei ole palveluiden järjestämisvastuuta tai palvelutuotantoa vuoden 2022 aikana.</a:t>
            </a:r>
          </a:p>
          <a:p>
            <a:pPr lvl="1"/>
            <a:endParaRPr lang="fi-FI" dirty="0"/>
          </a:p>
          <a:p>
            <a:pPr marL="5334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526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/>
          <p:nvPr/>
        </p:nvSpPr>
        <p:spPr>
          <a:xfrm>
            <a:off x="12457382" y="5196435"/>
            <a:ext cx="1370473" cy="1370473"/>
          </a:xfrm>
          <a:prstGeom prst="ellipse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13"/>
          <p:cNvCxnSpPr/>
          <p:nvPr/>
        </p:nvCxnSpPr>
        <p:spPr>
          <a:xfrm>
            <a:off x="10950681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11" name="Google Shape;411;p13"/>
          <p:cNvSpPr/>
          <p:nvPr/>
        </p:nvSpPr>
        <p:spPr>
          <a:xfrm rot="10800000">
            <a:off x="-24979" y="2849736"/>
            <a:ext cx="12778451" cy="9041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3"/>
          <p:cNvCxnSpPr>
            <a:cxnSpLocks/>
          </p:cNvCxnSpPr>
          <p:nvPr/>
        </p:nvCxnSpPr>
        <p:spPr>
          <a:xfrm>
            <a:off x="-488731" y="4434906"/>
            <a:ext cx="12633106" cy="0"/>
          </a:xfrm>
          <a:prstGeom prst="straightConnector1">
            <a:avLst/>
          </a:prstGeom>
          <a:noFill/>
          <a:ln w="184150" cap="rnd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3" name="Google Shape;413;p13"/>
          <p:cNvSpPr/>
          <p:nvPr/>
        </p:nvSpPr>
        <p:spPr>
          <a:xfrm>
            <a:off x="107012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2021</a:t>
            </a:r>
            <a:endParaRPr sz="1550" dirty="0"/>
          </a:p>
        </p:txBody>
      </p:sp>
      <p:sp>
        <p:nvSpPr>
          <p:cNvPr id="414" name="Google Shape;414;p13"/>
          <p:cNvSpPr/>
          <p:nvPr/>
        </p:nvSpPr>
        <p:spPr>
          <a:xfrm>
            <a:off x="5420086" y="4010620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 sz="1550" dirty="0"/>
          </a:p>
        </p:txBody>
      </p:sp>
      <p:sp>
        <p:nvSpPr>
          <p:cNvPr id="415" name="Google Shape;415;p13"/>
          <p:cNvSpPr/>
          <p:nvPr/>
        </p:nvSpPr>
        <p:spPr>
          <a:xfrm>
            <a:off x="10501460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1550" dirty="0"/>
          </a:p>
        </p:txBody>
      </p:sp>
      <p:cxnSp>
        <p:nvCxnSpPr>
          <p:cNvPr id="416" name="Google Shape;416;p13"/>
          <p:cNvCxnSpPr/>
          <p:nvPr/>
        </p:nvCxnSpPr>
        <p:spPr>
          <a:xfrm>
            <a:off x="3498951" y="2032111"/>
            <a:ext cx="0" cy="2193048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7" name="Google Shape;417;p13"/>
          <p:cNvCxnSpPr/>
          <p:nvPr/>
        </p:nvCxnSpPr>
        <p:spPr>
          <a:xfrm>
            <a:off x="4334319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8" name="Google Shape;418;p13"/>
          <p:cNvCxnSpPr/>
          <p:nvPr/>
        </p:nvCxnSpPr>
        <p:spPr>
          <a:xfrm>
            <a:off x="657091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9" name="Google Shape;419;p13"/>
          <p:cNvCxnSpPr/>
          <p:nvPr/>
        </p:nvCxnSpPr>
        <p:spPr>
          <a:xfrm>
            <a:off x="779757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20" name="Google Shape;420;p13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fi-FI" dirty="0"/>
              <a:t>Uudistuksen aikataulu Keski-Suomessa</a:t>
            </a:r>
          </a:p>
        </p:txBody>
      </p:sp>
      <p:sp>
        <p:nvSpPr>
          <p:cNvPr id="422" name="Google Shape;422;p13"/>
          <p:cNvSpPr/>
          <p:nvPr/>
        </p:nvSpPr>
        <p:spPr>
          <a:xfrm>
            <a:off x="12753764" y="3085392"/>
            <a:ext cx="670134" cy="6701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2061130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Lait astuvat</a:t>
            </a:r>
            <a:b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voimaan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3615024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Väliaikainen valmistelutoimielin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sym typeface="Raleway"/>
              </a:rPr>
              <a:t>asetettu</a:t>
            </a:r>
            <a:endParaRPr dirty="0"/>
          </a:p>
        </p:txBody>
      </p:sp>
      <p:sp>
        <p:nvSpPr>
          <p:cNvPr id="425" name="Google Shape;425;p13"/>
          <p:cNvSpPr/>
          <p:nvPr/>
        </p:nvSpPr>
        <p:spPr>
          <a:xfrm>
            <a:off x="5473445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Aluevaalit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23.1.2022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7334059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Aluevaltuustojen toimikausi alkaa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1.3.2022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10012279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Tehtävät siirtyvät hyvinvointialueelle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1.1.2023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7154509" y="7490425"/>
            <a:ext cx="1286135" cy="671226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Lakien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voimaan tulo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249654" y="2962596"/>
            <a:ext cx="2940361" cy="675392"/>
          </a:xfrm>
          <a:custGeom>
            <a:avLst/>
            <a:gdLst/>
            <a:ahLst/>
            <a:cxnLst/>
            <a:rect l="l" t="t" r="r" b="b"/>
            <a:pathLst>
              <a:path w="3938773" h="904724" extrusionOk="0">
                <a:moveTo>
                  <a:pt x="452057" y="0"/>
                </a:moveTo>
                <a:lnTo>
                  <a:pt x="458088" y="608"/>
                </a:lnTo>
                <a:lnTo>
                  <a:pt x="3480685" y="608"/>
                </a:lnTo>
                <a:lnTo>
                  <a:pt x="3486716" y="0"/>
                </a:lnTo>
                <a:cubicBezTo>
                  <a:pt x="3736380" y="0"/>
                  <a:pt x="3938773" y="202393"/>
                  <a:pt x="3938773" y="452057"/>
                </a:cubicBezTo>
                <a:cubicBezTo>
                  <a:pt x="3938773" y="701721"/>
                  <a:pt x="3736380" y="904114"/>
                  <a:pt x="3486716" y="904114"/>
                </a:cubicBezTo>
                <a:lnTo>
                  <a:pt x="3486716" y="904724"/>
                </a:lnTo>
                <a:lnTo>
                  <a:pt x="452057" y="904724"/>
                </a:lnTo>
                <a:lnTo>
                  <a:pt x="452057" y="904114"/>
                </a:lnTo>
                <a:cubicBezTo>
                  <a:pt x="202393" y="904114"/>
                  <a:pt x="0" y="701721"/>
                  <a:pt x="0" y="452057"/>
                </a:cubicBezTo>
                <a:cubicBezTo>
                  <a:pt x="0" y="202393"/>
                  <a:pt x="202393" y="0"/>
                  <a:pt x="452057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Väliaikainen valmistelutoimielin</a:t>
            </a:r>
            <a:endParaRPr sz="1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-117044" y="5196701"/>
            <a:ext cx="13342302" cy="1379196"/>
          </a:xfrm>
          <a:prstGeom prst="rect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11405569" y="7486574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8707966" y="7486587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10823210" y="5585381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-261926" y="5580765"/>
            <a:ext cx="12946112" cy="364773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-76086" y="6130376"/>
            <a:ext cx="11067713" cy="336864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2066466" y="2947980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Sote-100</a:t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-17037" y="2948414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5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Eduskuntakäsittely</a:t>
            </a:r>
            <a:endParaRPr sz="1550" dirty="0"/>
          </a:p>
        </p:txBody>
      </p:sp>
      <p:sp>
        <p:nvSpPr>
          <p:cNvPr id="439" name="Google Shape;439;p13"/>
          <p:cNvSpPr/>
          <p:nvPr/>
        </p:nvSpPr>
        <p:spPr>
          <a:xfrm>
            <a:off x="7573033" y="2962596"/>
            <a:ext cx="4372584" cy="678901"/>
          </a:xfrm>
          <a:custGeom>
            <a:avLst/>
            <a:gdLst/>
            <a:ahLst/>
            <a:cxnLst/>
            <a:rect l="l" t="t" r="r" b="b"/>
            <a:pathLst>
              <a:path w="4372584" h="678901" extrusionOk="0">
                <a:moveTo>
                  <a:pt x="4033142" y="0"/>
                </a:moveTo>
                <a:lnTo>
                  <a:pt x="4033271" y="13"/>
                </a:lnTo>
                <a:lnTo>
                  <a:pt x="4056663" y="13"/>
                </a:lnTo>
                <a:lnTo>
                  <a:pt x="4056663" y="2371"/>
                </a:lnTo>
                <a:lnTo>
                  <a:pt x="4101551" y="6896"/>
                </a:lnTo>
                <a:cubicBezTo>
                  <a:pt x="4256230" y="38548"/>
                  <a:pt x="4372584" y="175407"/>
                  <a:pt x="4372584" y="339442"/>
                </a:cubicBezTo>
                <a:cubicBezTo>
                  <a:pt x="4372584" y="503478"/>
                  <a:pt x="4256230" y="640336"/>
                  <a:pt x="4101551" y="671988"/>
                </a:cubicBezTo>
                <a:lnTo>
                  <a:pt x="4056663" y="676513"/>
                </a:lnTo>
                <a:lnTo>
                  <a:pt x="4056663" y="678901"/>
                </a:lnTo>
                <a:lnTo>
                  <a:pt x="339444" y="678901"/>
                </a:lnTo>
                <a:lnTo>
                  <a:pt x="339443" y="678901"/>
                </a:lnTo>
                <a:lnTo>
                  <a:pt x="339443" y="678901"/>
                </a:lnTo>
                <a:lnTo>
                  <a:pt x="271034" y="672005"/>
                </a:lnTo>
                <a:cubicBezTo>
                  <a:pt x="116355" y="640353"/>
                  <a:pt x="0" y="503493"/>
                  <a:pt x="0" y="339457"/>
                </a:cubicBezTo>
                <a:cubicBezTo>
                  <a:pt x="0" y="175421"/>
                  <a:pt x="116355" y="38561"/>
                  <a:pt x="271034" y="6910"/>
                </a:cubicBezTo>
                <a:lnTo>
                  <a:pt x="339443" y="13"/>
                </a:lnTo>
                <a:lnTo>
                  <a:pt x="339443" y="13"/>
                </a:lnTo>
                <a:lnTo>
                  <a:pt x="339444" y="13"/>
                </a:lnTo>
                <a:lnTo>
                  <a:pt x="4033013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i-FI" sz="18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Keski-Suomen hyvinvointialue</a:t>
            </a:r>
            <a:endParaRPr dirty="0"/>
          </a:p>
        </p:txBody>
      </p:sp>
      <p:sp>
        <p:nvSpPr>
          <p:cNvPr id="441" name="Google Shape;441;p13"/>
          <p:cNvSpPr/>
          <p:nvPr/>
        </p:nvSpPr>
        <p:spPr>
          <a:xfrm>
            <a:off x="10823195" y="6139148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404487" y="5684969"/>
            <a:ext cx="559527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Tulevaisuuden sosiaali- ja terveyskeskus -ohjelma 2020–2023</a:t>
            </a:r>
            <a:endParaRPr dirty="0"/>
          </a:p>
        </p:txBody>
      </p:sp>
      <p:sp>
        <p:nvSpPr>
          <p:cNvPr id="444" name="Google Shape;444;p13"/>
          <p:cNvSpPr txBox="1"/>
          <p:nvPr/>
        </p:nvSpPr>
        <p:spPr>
          <a:xfrm>
            <a:off x="404487" y="6169079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Muut kehittämishankkeet 2020–2023</a:t>
            </a:r>
            <a:endParaRPr dirty="0"/>
          </a:p>
        </p:txBody>
      </p:sp>
      <p:sp>
        <p:nvSpPr>
          <p:cNvPr id="445" name="Google Shape;445;p13"/>
          <p:cNvSpPr/>
          <p:nvPr/>
        </p:nvSpPr>
        <p:spPr>
          <a:xfrm>
            <a:off x="9450838" y="7482764"/>
            <a:ext cx="1890746" cy="6788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Rakenna näistä elementit</a:t>
            </a:r>
            <a:endParaRPr/>
          </a:p>
        </p:txBody>
      </p:sp>
      <p:sp>
        <p:nvSpPr>
          <p:cNvPr id="446" name="Google Shape;446;p13"/>
          <p:cNvSpPr txBox="1"/>
          <p:nvPr/>
        </p:nvSpPr>
        <p:spPr>
          <a:xfrm>
            <a:off x="-396458" y="5219686"/>
            <a:ext cx="46461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>
                <a:solidFill>
                  <a:srgbClr val="516473"/>
                </a:solidFill>
                <a:latin typeface="Raleway"/>
                <a:ea typeface="Raleway"/>
                <a:cs typeface="Raleway"/>
                <a:sym typeface="Raleway"/>
              </a:rPr>
              <a:t>Palveluiden kehittäminen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60849-8FFA-4E77-B788-E9C40BF5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Väliaikainen valmistelutoimielin</a:t>
            </a:r>
          </a:p>
        </p:txBody>
      </p:sp>
    </p:spTree>
    <p:extLst>
      <p:ext uri="{BB962C8B-B14F-4D97-AF65-F5344CB8AC3E}">
        <p14:creationId xmlns:p14="http://schemas.microsoft.com/office/powerpoint/2010/main" val="314358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6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 dirty="0"/>
              <a:t>Väliaikainen valmistelutoimielin</a:t>
            </a:r>
            <a:br>
              <a:rPr lang="fi-FI" dirty="0"/>
            </a:br>
            <a:r>
              <a:rPr lang="fi-FI" dirty="0"/>
              <a:t>pohjustaa valtuuston työtä</a:t>
            </a:r>
            <a:endParaRPr dirty="0"/>
          </a:p>
        </p:txBody>
      </p:sp>
      <p:sp>
        <p:nvSpPr>
          <p:cNvPr id="277" name="Google Shape;277;p9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5536934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fi-FI" b="1" dirty="0"/>
              <a:t>Väliaikainen valmistelutoimielin tekee hallinnollista valmistelua vaaleilla valittavalle valtuustolle. Sen tehtävät ja toimivalta on rajattu lailla.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fi-FI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Väliaikainenvalmisteluelin johtaa hyvinvointialueen toiminnan ja hallinnon käynnistämisen valmistelua ja käyttää sitä koskevaa päätösvaltaa. Se myös vastaa tehtäviinsä liittyvästä puhevallan käyttämisestä. </a:t>
            </a:r>
            <a:endParaRPr b="1" dirty="0"/>
          </a:p>
        </p:txBody>
      </p:sp>
      <p:sp>
        <p:nvSpPr>
          <p:cNvPr id="278" name="Google Shape;278;p9"/>
          <p:cNvSpPr txBox="1"/>
          <p:nvPr/>
        </p:nvSpPr>
        <p:spPr>
          <a:xfrm>
            <a:off x="6197045" y="1408355"/>
            <a:ext cx="5536934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Valmistelutoimielin voi asettaa keskuudestaan jaostoja hoitamaan erikseen määrättyjä tehtäviä. Näin se voi myös siirtää tehtäviä koskevaa päätösvaltaa jaostoille.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/>
          <p:nvPr/>
        </p:nvSpPr>
        <p:spPr>
          <a:xfrm>
            <a:off x="-834887" y="1815547"/>
            <a:ext cx="3487797" cy="41876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559076" y="256850"/>
            <a:ext cx="74043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/>
              <a:t>Väliaikaisen valmistelutoimielimen tehtävät</a:t>
            </a: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2"/>
          </p:nvPr>
        </p:nvSpPr>
        <p:spPr>
          <a:xfrm>
            <a:off x="5335052" y="1276550"/>
            <a:ext cx="6166785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 dirty="0"/>
              <a:t>Hyvinvointialueen väliaikaisen valmistelutoimielimen tehtävä on</a:t>
            </a:r>
            <a:endParaRPr sz="1400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b="1" dirty="0"/>
              <a:t>selvittää alueelle siirtyvä henkilöstö</a:t>
            </a:r>
            <a:r>
              <a:rPr lang="fi-FI" sz="1400" dirty="0"/>
              <a:t> ja valmistella aluevaltuustolle ehdotus sen siirtosuunnitelmasta ja -sopimuksesta;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alueelle siirtyvän </a:t>
            </a:r>
            <a:r>
              <a:rPr lang="fi-FI" sz="1400" b="1" dirty="0"/>
              <a:t>kiinteän omaisuuden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siirtyvien sopimusten ja näitä koskevien </a:t>
            </a:r>
            <a:r>
              <a:rPr lang="fi-FI" sz="1400" b="1" dirty="0"/>
              <a:t>oikeuksien ja velvollisuuksien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siirtyvien hallinto- ja palvelutehtävien hoitamista tukevien tieto- ja viestintäteknisten </a:t>
            </a:r>
            <a:r>
              <a:rPr lang="fi-FI" sz="1400" b="1" dirty="0"/>
              <a:t>järjestelmien ja -ratkaisujen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valmistella alueen </a:t>
            </a:r>
            <a:r>
              <a:rPr lang="fi-FI" sz="1400" b="1" dirty="0"/>
              <a:t>toiminnan ja hallinnon järjestämistä</a:t>
            </a:r>
            <a:r>
              <a:rPr lang="fi-FI" sz="1400" dirty="0"/>
              <a:t> sekä tilintarkastajan valintaa;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päättää hyvinvointialueen vuosien 2021 ja 2022</a:t>
            </a:r>
            <a:r>
              <a:rPr lang="fi-FI" sz="1400" b="1" dirty="0"/>
              <a:t> talousarvioista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ensimmäisten </a:t>
            </a:r>
            <a:r>
              <a:rPr lang="fi-FI" sz="1400" b="1" dirty="0"/>
              <a:t>aluevaalien järjestämiseen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valmistella hyvinvointialueen toiminnan ja hallinnon käynnistämiseen välittömästi liittyviä muita asioita.</a:t>
            </a:r>
            <a:endParaRPr sz="1400" dirty="0"/>
          </a:p>
        </p:txBody>
      </p:sp>
      <p:sp>
        <p:nvSpPr>
          <p:cNvPr id="286" name="Google Shape;286;p10"/>
          <p:cNvSpPr/>
          <p:nvPr/>
        </p:nvSpPr>
        <p:spPr>
          <a:xfrm>
            <a:off x="559067" y="1815547"/>
            <a:ext cx="4187687" cy="41876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Valmistelutoimielin tekee yhteistyötä niiden viranomaisten kanssa, joiden tehtäviä se saa hoitaakseen ja joiden henkilöstöä hyvinvointialueelle siirtyy: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/>
          <p:nvPr/>
        </p:nvSpPr>
        <p:spPr>
          <a:xfrm>
            <a:off x="5882615" y="1641712"/>
            <a:ext cx="1511541" cy="151154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p11"/>
          <p:cNvSpPr/>
          <p:nvPr/>
        </p:nvSpPr>
        <p:spPr>
          <a:xfrm rot="10800000">
            <a:off x="-351845" y="1585388"/>
            <a:ext cx="8567896" cy="1218321"/>
          </a:xfrm>
          <a:prstGeom prst="rect">
            <a:avLst/>
          </a:prstGeom>
          <a:solidFill>
            <a:srgbClr val="264C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>
            <a:spLocks noGrp="1"/>
          </p:cNvSpPr>
          <p:nvPr>
            <p:ph type="title"/>
          </p:nvPr>
        </p:nvSpPr>
        <p:spPr>
          <a:xfrm>
            <a:off x="181255" y="643673"/>
            <a:ext cx="10465104" cy="91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aleway"/>
              <a:buNone/>
            </a:pPr>
            <a:r>
              <a:rPr lang="fi-FI" sz="3200">
                <a:solidFill>
                  <a:schemeClr val="tx1"/>
                </a:solidFill>
              </a:rPr>
              <a:t>Keski-Suomen hyvinvointialueen valmistelurakenne</a:t>
            </a:r>
            <a:endParaRPr lang="fi-FI" sz="4400">
              <a:solidFill>
                <a:schemeClr val="tx1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10584407" y="2802692"/>
            <a:ext cx="1511541" cy="151154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-339048" y="2804894"/>
            <a:ext cx="11715048" cy="7900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10939017" y="3567688"/>
            <a:ext cx="747640" cy="747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-339046" y="3564217"/>
            <a:ext cx="11659634" cy="751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413391" y="3785710"/>
            <a:ext cx="1675030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Sote-palveluiden jaosto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2327650" y="3785710"/>
            <a:ext cx="1457704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Pela</a:t>
            </a: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-palveluiden jaosto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Ville </a:t>
            </a:r>
            <a:r>
              <a:rPr kumimoji="0" lang="fi-FI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Mensala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4328608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Talousjaosto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Aija Suntioinen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6015728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Henkilöstöjaosto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Riitta Hallberg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7555741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ICT-jaosto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Jari Porrasmaa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8957522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Yhdyspintajaosto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10186085" y="3785710"/>
            <a:ext cx="1490082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Yhteistoimintaelin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27023" y="2981773"/>
            <a:ext cx="2592407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Hallinto, talous ​ja tukipalvelut​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Juha Kinnunen, Kati Kallimo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2674842" y="2971930"/>
            <a:ext cx="2339558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Johtaminen ja ​osaaminen​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Juha Kinnunen, Kati Kallimo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4965447" y="2986337"/>
            <a:ext cx="2981215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Palveluiden ​järjestäminen​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8074966" y="3001157"/>
            <a:ext cx="1541360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Yhdyspinnat​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9838659" y="2973776"/>
            <a:ext cx="1583317" cy="64407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Jari Porrasmaa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586142" y="1829617"/>
            <a:ext cx="652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VÄLIAIKAISEN VALMISTELUTOIMIELIMEN VALMISTELUVASTUUT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pj. Kati Kallimo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4" name="Google Shape;314;p11"/>
          <p:cNvGrpSpPr/>
          <p:nvPr/>
        </p:nvGrpSpPr>
        <p:grpSpPr>
          <a:xfrm>
            <a:off x="-1260955" y="4756790"/>
            <a:ext cx="8135662" cy="1699600"/>
            <a:chOff x="389518" y="4420718"/>
            <a:chExt cx="10227686" cy="2136640"/>
          </a:xfrm>
        </p:grpSpPr>
        <p:grpSp>
          <p:nvGrpSpPr>
            <p:cNvPr id="315" name="Google Shape;315;p11"/>
            <p:cNvGrpSpPr/>
            <p:nvPr/>
          </p:nvGrpSpPr>
          <p:grpSpPr>
            <a:xfrm rot="10800000">
              <a:off x="389518" y="4420719"/>
              <a:ext cx="9146368" cy="2136639"/>
              <a:chOff x="-245327" y="1386873"/>
              <a:chExt cx="10866006" cy="2538356"/>
            </a:xfrm>
          </p:grpSpPr>
          <p:sp>
            <p:nvSpPr>
              <p:cNvPr id="316" name="Google Shape;316;p11"/>
              <p:cNvSpPr/>
              <p:nvPr/>
            </p:nvSpPr>
            <p:spPr>
              <a:xfrm>
                <a:off x="-245327" y="1390386"/>
                <a:ext cx="9591058" cy="253484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8085837" y="1386873"/>
                <a:ext cx="2534842" cy="25348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11"/>
            <p:cNvSpPr/>
            <p:nvPr/>
          </p:nvSpPr>
          <p:spPr>
            <a:xfrm>
              <a:off x="8483521" y="4420718"/>
              <a:ext cx="2133683" cy="2133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1"/>
          <p:cNvGrpSpPr/>
          <p:nvPr/>
        </p:nvGrpSpPr>
        <p:grpSpPr>
          <a:xfrm>
            <a:off x="7220841" y="4756790"/>
            <a:ext cx="8135661" cy="1699600"/>
            <a:chOff x="389518" y="4420718"/>
            <a:chExt cx="10227686" cy="2136640"/>
          </a:xfrm>
        </p:grpSpPr>
        <p:grpSp>
          <p:nvGrpSpPr>
            <p:cNvPr id="320" name="Google Shape;320;p11"/>
            <p:cNvGrpSpPr/>
            <p:nvPr/>
          </p:nvGrpSpPr>
          <p:grpSpPr>
            <a:xfrm rot="10800000">
              <a:off x="389518" y="4420719"/>
              <a:ext cx="9146368" cy="2136639"/>
              <a:chOff x="-245327" y="1386873"/>
              <a:chExt cx="10866006" cy="2538356"/>
            </a:xfrm>
          </p:grpSpPr>
          <p:sp>
            <p:nvSpPr>
              <p:cNvPr id="321" name="Google Shape;321;p11"/>
              <p:cNvSpPr/>
              <p:nvPr/>
            </p:nvSpPr>
            <p:spPr>
              <a:xfrm>
                <a:off x="-245327" y="1390386"/>
                <a:ext cx="9591058" cy="2534843"/>
              </a:xfrm>
              <a:prstGeom prst="rect">
                <a:avLst/>
              </a:prstGeom>
              <a:solidFill>
                <a:srgbClr val="C4CD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8085837" y="1386873"/>
                <a:ext cx="2534842" cy="2534842"/>
              </a:xfrm>
              <a:prstGeom prst="ellipse">
                <a:avLst/>
              </a:prstGeom>
              <a:solidFill>
                <a:srgbClr val="C4CD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" name="Google Shape;323;p11"/>
            <p:cNvSpPr/>
            <p:nvPr/>
          </p:nvSpPr>
          <p:spPr>
            <a:xfrm>
              <a:off x="8483521" y="4420718"/>
              <a:ext cx="2133683" cy="2133683"/>
            </a:xfrm>
            <a:prstGeom prst="ellipse">
              <a:avLst/>
            </a:prstGeom>
            <a:solidFill>
              <a:srgbClr val="C4CD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11"/>
          <p:cNvSpPr txBox="1"/>
          <p:nvPr/>
        </p:nvSpPr>
        <p:spPr>
          <a:xfrm>
            <a:off x="307622" y="4974972"/>
            <a:ext cx="5806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HANKKEET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7363378" y="4950275"/>
            <a:ext cx="5806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KANSALLISET TYÖRYHMÄT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181255" y="5426130"/>
            <a:ext cx="211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Tulevaisuuden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sosiaali- ja terveyskeskus -ohjelma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+ täydennyshaku syksy 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 txBox="1"/>
          <p:nvPr/>
        </p:nvSpPr>
        <p:spPr>
          <a:xfrm>
            <a:off x="2295094" y="5423762"/>
            <a:ext cx="211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Rakenneuudistusta tukeva alueellinen valmisteluhanke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+ RRF- syksy 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7678614" y="5362022"/>
            <a:ext cx="1591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Hallinto, talous, tukipalvelut</a:t>
            </a:r>
            <a:b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Aija Suntioinen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10645987" y="5362022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Johtaminen ja osaaminen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Juha Kinnunen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9154932" y="5362022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Palvelujen järjestäminen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7678929" y="5879144"/>
            <a:ext cx="1682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Yhdyspinnat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10645984" y="5892997"/>
            <a:ext cx="159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ICT</a:t>
            </a:r>
            <a:b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Jari Porrasmaa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9154924" y="5892994"/>
            <a:ext cx="159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Henkilöstö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Riitta Hallberg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4625329" y="5455743"/>
            <a:ext cx="174387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ICT-hanke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(rahoitushaku syksy 2021)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83;p12">
            <a:extLst>
              <a:ext uri="{FF2B5EF4-FFF2-40B4-BE49-F238E27FC236}">
                <a16:creationId xmlns:a16="http://schemas.microsoft.com/office/drawing/2014/main" id="{334FFC0D-E026-46EB-A4B6-09C5750550D1}"/>
              </a:ext>
            </a:extLst>
          </p:cNvPr>
          <p:cNvSpPr/>
          <p:nvPr/>
        </p:nvSpPr>
        <p:spPr>
          <a:xfrm>
            <a:off x="9704361" y="1513920"/>
            <a:ext cx="1158527" cy="1158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167F13B3-17B9-4DF2-B629-0AC418BEC584}"/>
              </a:ext>
            </a:extLst>
          </p:cNvPr>
          <p:cNvSpPr/>
          <p:nvPr/>
        </p:nvSpPr>
        <p:spPr>
          <a:xfrm>
            <a:off x="7700064" y="1512140"/>
            <a:ext cx="2575484" cy="1158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Google Shape;381;p12">
            <a:extLst>
              <a:ext uri="{FF2B5EF4-FFF2-40B4-BE49-F238E27FC236}">
                <a16:creationId xmlns:a16="http://schemas.microsoft.com/office/drawing/2014/main" id="{68D7442E-0F82-4A18-A8B9-3B2099B4E98B}"/>
              </a:ext>
            </a:extLst>
          </p:cNvPr>
          <p:cNvSpPr/>
          <p:nvPr/>
        </p:nvSpPr>
        <p:spPr>
          <a:xfrm>
            <a:off x="7148208" y="1425356"/>
            <a:ext cx="1325083" cy="12594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3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Poliittinen seuranta-</a:t>
            </a:r>
            <a:br>
              <a:rPr kumimoji="0" lang="fi-FI" sz="83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fi-FI" sz="83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ryhmä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3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Piirijärjestöt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BC9A16A4-1FB6-41B3-A463-D39F52E298D1}"/>
              </a:ext>
            </a:extLst>
          </p:cNvPr>
          <p:cNvSpPr txBox="1"/>
          <p:nvPr/>
        </p:nvSpPr>
        <p:spPr>
          <a:xfrm>
            <a:off x="9339033" y="1803991"/>
            <a:ext cx="16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Kuntaseuranta</a:t>
            </a: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Kunnanjohtaja-</a:t>
            </a:r>
            <a:b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kokous</a:t>
            </a: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TextBox 77">
            <a:extLst>
              <a:ext uri="{FF2B5EF4-FFF2-40B4-BE49-F238E27FC236}">
                <a16:creationId xmlns:a16="http://schemas.microsoft.com/office/drawing/2014/main" id="{C0B0C64A-CD0E-4573-86FB-C128BE084939}"/>
              </a:ext>
            </a:extLst>
          </p:cNvPr>
          <p:cNvSpPr txBox="1"/>
          <p:nvPr/>
        </p:nvSpPr>
        <p:spPr>
          <a:xfrm>
            <a:off x="8259898" y="1813600"/>
            <a:ext cx="1429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Poliittinen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seuranta</a:t>
            </a: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Kuntakokous</a:t>
            </a: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F5CA3-BDC5-4E4E-95E1-100CF3D9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Hyvinvointialue uudistus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FE74C4-5BDF-4608-BDFB-290669AEB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/>
              <a:t>Suomen historian yksi merkittävimmistä hallinnollisista uudistuksista</a:t>
            </a:r>
          </a:p>
          <a:p>
            <a:r>
              <a:rPr lang="fi-FI" sz="2800" dirty="0"/>
              <a:t>Eduskunta hyväksyi uudistuksen lainsäädännön 23.6.2021</a:t>
            </a:r>
          </a:p>
          <a:p>
            <a:r>
              <a:rPr lang="fi-FI" sz="2800" dirty="0"/>
              <a:t>Hyvinvointialueet perustettiin 1.7.2021</a:t>
            </a:r>
          </a:p>
          <a:p>
            <a:pPr lvl="1"/>
            <a:r>
              <a:rPr lang="fi-FI" sz="2800" dirty="0"/>
              <a:t>21 hyvinvointialuetta ja Helsinki</a:t>
            </a:r>
          </a:p>
          <a:p>
            <a:r>
              <a:rPr lang="fi-FI" sz="2800" dirty="0"/>
              <a:t>1.1.2023 vastuu sosiaali- ja terveydenhuollon sekä pelastustoimen järjestämisestä siirtyy kunnilta ja kuntayhtymiltä hyvinvointialueille</a:t>
            </a:r>
          </a:p>
          <a:p>
            <a:r>
              <a:rPr lang="fi-FI" sz="2800" dirty="0"/>
              <a:t>1.7.2021 – 31.12.2022 välisenä aika valmistellaan hyvinvointialueen hallintoa, päätöksentekoa sekä palveluiden järjestämisvastuun siirtoa</a:t>
            </a:r>
          </a:p>
        </p:txBody>
      </p:sp>
    </p:spTree>
    <p:extLst>
      <p:ext uri="{BB962C8B-B14F-4D97-AF65-F5344CB8AC3E}">
        <p14:creationId xmlns:p14="http://schemas.microsoft.com/office/powerpoint/2010/main" val="41768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9569EA-B8D6-434C-95D5-91A4E45F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Väliaikaisen valmistelutoimielimen jäsenet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56032-2741-47A1-814C-6206E3FEB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5071958"/>
          </a:xfrm>
        </p:spPr>
        <p:txBody>
          <a:bodyPr>
            <a:normAutofit fontScale="92500" lnSpcReduction="20000"/>
          </a:bodyPr>
          <a:lstStyle/>
          <a:p>
            <a:r>
              <a:rPr lang="fi-FI" sz="1900" dirty="0"/>
              <a:t>Puheenjohtaja Kati </a:t>
            </a:r>
            <a:r>
              <a:rPr lang="fi-FI" sz="1900" dirty="0" err="1"/>
              <a:t>Kallimo</a:t>
            </a:r>
            <a:endParaRPr lang="fi-FI" sz="1900" dirty="0"/>
          </a:p>
          <a:p>
            <a:r>
              <a:rPr lang="fi-FI" sz="1900" dirty="0"/>
              <a:t>1.varapuheenjohtaja Hanna </a:t>
            </a:r>
            <a:r>
              <a:rPr lang="fi-FI" sz="1900" dirty="0" err="1"/>
              <a:t>Helaste</a:t>
            </a:r>
            <a:r>
              <a:rPr lang="fi-FI" sz="1900" dirty="0"/>
              <a:t>, 2. varapuheenjohtaja Tuija Koivisto </a:t>
            </a:r>
          </a:p>
          <a:p>
            <a:r>
              <a:rPr lang="fi-FI" sz="1900" dirty="0"/>
              <a:t>Jäsenet</a:t>
            </a:r>
          </a:p>
          <a:p>
            <a:pPr lvl="2" fontAlgn="base"/>
            <a:r>
              <a:rPr lang="fi-FI" sz="1900" dirty="0"/>
              <a:t>Hallberg Riitta, </a:t>
            </a:r>
            <a:r>
              <a:rPr lang="fi-FI" sz="1900" dirty="0" err="1"/>
              <a:t>Saarikka</a:t>
            </a:r>
            <a:r>
              <a:rPr lang="fi-FI" sz="1900" dirty="0"/>
              <a:t>, varalla Aarnio Eeva, KSSHP</a:t>
            </a:r>
          </a:p>
          <a:p>
            <a:pPr lvl="2" fontAlgn="base"/>
            <a:r>
              <a:rPr lang="fi-FI" sz="1900" dirty="0" err="1"/>
              <a:t>Helaste</a:t>
            </a:r>
            <a:r>
              <a:rPr lang="fi-FI" sz="1900" dirty="0"/>
              <a:t> Hanna, Jämsä, varalla Mäkinen Matti, Hankasalmi</a:t>
            </a:r>
          </a:p>
          <a:p>
            <a:pPr lvl="2" fontAlgn="base"/>
            <a:r>
              <a:rPr lang="fi-FI" sz="1900" dirty="0" err="1"/>
              <a:t>Kallimo</a:t>
            </a:r>
            <a:r>
              <a:rPr lang="fi-FI" sz="1900" dirty="0"/>
              <a:t> Kati, Jyväskylä, varalla Ahoniemi Mirja, Laukaa</a:t>
            </a:r>
          </a:p>
          <a:p>
            <a:pPr lvl="2" fontAlgn="base"/>
            <a:r>
              <a:rPr lang="fi-FI" sz="1900" dirty="0"/>
              <a:t>Kinnunen Juha, KSSHP, varalla Lundgren-Laine Heljä, KSSHP</a:t>
            </a:r>
          </a:p>
          <a:p>
            <a:pPr lvl="2" fontAlgn="base"/>
            <a:r>
              <a:rPr lang="fi-FI" sz="1900" dirty="0"/>
              <a:t>Koivisto Tuija, Keuruu, varalla Laurila Marja, </a:t>
            </a:r>
            <a:r>
              <a:rPr lang="fi-FI" sz="1900" dirty="0" err="1"/>
              <a:t>Wiitaunioni</a:t>
            </a:r>
            <a:endParaRPr lang="fi-FI" sz="1900" dirty="0"/>
          </a:p>
          <a:p>
            <a:pPr lvl="2" fontAlgn="base"/>
            <a:r>
              <a:rPr lang="fi-FI" sz="1900" dirty="0"/>
              <a:t>Koponen Tiina, Hankasalmi, varalla Oksanen Simo, Muurame</a:t>
            </a:r>
          </a:p>
          <a:p>
            <a:pPr lvl="2" fontAlgn="base"/>
            <a:r>
              <a:rPr lang="fi-FI" sz="1900" dirty="0"/>
              <a:t>Lukkarinen Keijo, Äänekoski, varalla Tuukkanen Johanna, JKL</a:t>
            </a:r>
          </a:p>
          <a:p>
            <a:pPr lvl="2" fontAlgn="base"/>
            <a:r>
              <a:rPr lang="fi-FI" sz="1900" dirty="0" err="1"/>
              <a:t>Mensala</a:t>
            </a:r>
            <a:r>
              <a:rPr lang="fi-FI" sz="1900" dirty="0"/>
              <a:t> Ville, pelastustoimi , varalla Nurminen Pauli, pelastustoimi</a:t>
            </a:r>
          </a:p>
          <a:p>
            <a:pPr lvl="2" fontAlgn="base"/>
            <a:r>
              <a:rPr lang="fi-FI" sz="1900" dirty="0"/>
              <a:t>Mäenpää Pauliina, KSSHP, varalla </a:t>
            </a:r>
            <a:r>
              <a:rPr lang="fi-FI" sz="1900" dirty="0" err="1"/>
              <a:t>Okkeri</a:t>
            </a:r>
            <a:r>
              <a:rPr lang="fi-FI" sz="1900" dirty="0"/>
              <a:t> Kaisa, Jyväskylä</a:t>
            </a:r>
          </a:p>
          <a:p>
            <a:pPr lvl="2" fontAlgn="base"/>
            <a:r>
              <a:rPr lang="fi-FI" sz="1900" dirty="0"/>
              <a:t>Nykänen Jouko, Uurainen, varalla  Jari </a:t>
            </a:r>
            <a:r>
              <a:rPr lang="fi-FI" sz="1900" dirty="0" err="1"/>
              <a:t>Raudasoja</a:t>
            </a:r>
            <a:r>
              <a:rPr lang="fi-FI" sz="1900" dirty="0"/>
              <a:t>, </a:t>
            </a:r>
            <a:r>
              <a:rPr lang="fi-FI" sz="1900" dirty="0" err="1"/>
              <a:t>Seututk</a:t>
            </a:r>
            <a:endParaRPr lang="fi-FI" sz="1900" dirty="0"/>
          </a:p>
          <a:p>
            <a:pPr lvl="2" fontAlgn="base"/>
            <a:r>
              <a:rPr lang="fi-FI" sz="1900" dirty="0"/>
              <a:t>Porrasmaa Jari, KSSHP, varalla </a:t>
            </a:r>
            <a:r>
              <a:rPr lang="fi-FI" sz="1900" dirty="0" err="1"/>
              <a:t>Leikkola</a:t>
            </a:r>
            <a:r>
              <a:rPr lang="fi-FI" sz="1900" dirty="0"/>
              <a:t> Päivi, KSSHP</a:t>
            </a:r>
          </a:p>
          <a:p>
            <a:pPr lvl="2" fontAlgn="base"/>
            <a:r>
              <a:rPr lang="fi-FI" sz="1900" dirty="0"/>
              <a:t>Suntioinen Aija, KSSHP, varalla Leppä Lasse, Jyväskylä</a:t>
            </a:r>
          </a:p>
          <a:p>
            <a:r>
              <a:rPr lang="fi-FI" sz="1900" dirty="0"/>
              <a:t>Kokouksissa puhe- ja läsnäolo-oikeus: Kunnanjohtajakokouksen puheenjohtaja Matti Mäkinen, Keski-Suomen kuntakokouksen puheenjohtaja Jaakko Selin ja viestinnän projektipäällikkö Tero Manninen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1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7EBE50-EB50-4997-A7BE-81667A67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</p:spPr>
        <p:txBody>
          <a:bodyPr anchor="b">
            <a:normAutofit/>
          </a:bodyPr>
          <a:lstStyle/>
          <a:p>
            <a:r>
              <a:rPr lang="fi-FI" dirty="0"/>
              <a:t>Jaostot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DECF61-3762-48CA-88FD-C6CD76EA9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6129968" cy="4768607"/>
          </a:xfrm>
        </p:spPr>
        <p:txBody>
          <a:bodyPr>
            <a:noAutofit/>
          </a:bodyPr>
          <a:lstStyle/>
          <a:p>
            <a:r>
              <a:rPr lang="fi-FI" sz="1400" dirty="0"/>
              <a:t>Henkilöstöjaosto</a:t>
            </a:r>
          </a:p>
          <a:p>
            <a:pPr lvl="1"/>
            <a:r>
              <a:rPr lang="fi-FI" sz="1400" dirty="0"/>
              <a:t>puheenjohtaja Riitta Hallberg 	</a:t>
            </a:r>
          </a:p>
          <a:p>
            <a:pPr lvl="1"/>
            <a:r>
              <a:rPr lang="fi-FI" sz="1400" dirty="0"/>
              <a:t>varapuheenjohtaja Eeva Aarnio</a:t>
            </a:r>
          </a:p>
          <a:p>
            <a:r>
              <a:rPr lang="fi-FI" sz="1400" dirty="0"/>
              <a:t>ICT-jaosto</a:t>
            </a:r>
          </a:p>
          <a:p>
            <a:pPr lvl="1"/>
            <a:r>
              <a:rPr lang="fi-FI" sz="1400" dirty="0"/>
              <a:t>puheenjohtaja Jari Porrasmaa 		</a:t>
            </a:r>
          </a:p>
          <a:p>
            <a:pPr lvl="1"/>
            <a:r>
              <a:rPr lang="fi-FI" sz="1400" dirty="0"/>
              <a:t>varapuheenjohtaja Päivi </a:t>
            </a:r>
            <a:r>
              <a:rPr lang="fi-FI" sz="1400" dirty="0" err="1"/>
              <a:t>Leikkola</a:t>
            </a:r>
            <a:endParaRPr lang="fi-FI" sz="1400" dirty="0"/>
          </a:p>
          <a:p>
            <a:r>
              <a:rPr lang="fi-FI" sz="1400" dirty="0"/>
              <a:t>Pelastustoimen jaosto</a:t>
            </a:r>
          </a:p>
          <a:p>
            <a:pPr lvl="1"/>
            <a:r>
              <a:rPr lang="fi-FI" sz="1400" dirty="0"/>
              <a:t>puheenjohtaja Ville </a:t>
            </a:r>
            <a:r>
              <a:rPr lang="fi-FI" sz="1400" dirty="0" err="1"/>
              <a:t>Mensala</a:t>
            </a:r>
            <a:endParaRPr lang="fi-FI" sz="1400" dirty="0"/>
          </a:p>
          <a:p>
            <a:pPr lvl="1"/>
            <a:r>
              <a:rPr lang="fi-FI" sz="1400" dirty="0"/>
              <a:t>varapuheenjohtaja Pauli Nurminen</a:t>
            </a:r>
          </a:p>
          <a:p>
            <a:r>
              <a:rPr lang="fi-FI" sz="1400" dirty="0"/>
              <a:t>Sote-palvelut jaosto</a:t>
            </a:r>
          </a:p>
          <a:p>
            <a:pPr lvl="1"/>
            <a:r>
              <a:rPr lang="fi-FI" sz="1400" dirty="0"/>
              <a:t>puheenjohtaja Tuija Koivisto 	</a:t>
            </a:r>
          </a:p>
          <a:p>
            <a:pPr lvl="1"/>
            <a:r>
              <a:rPr lang="fi-FI" sz="1400" dirty="0"/>
              <a:t>varapuheenjohtaja Marja Laurila</a:t>
            </a:r>
          </a:p>
          <a:p>
            <a:r>
              <a:rPr lang="fi-FI" sz="1400" dirty="0"/>
              <a:t>Talousjaosto</a:t>
            </a:r>
          </a:p>
          <a:p>
            <a:pPr lvl="1"/>
            <a:r>
              <a:rPr lang="fi-FI" sz="1400" dirty="0"/>
              <a:t>puheenjohtaja Aija Suntioinen</a:t>
            </a:r>
          </a:p>
          <a:p>
            <a:pPr lvl="1"/>
            <a:r>
              <a:rPr lang="fi-FI" sz="1400" dirty="0"/>
              <a:t>varapuheenjohtaja Lasse Leppä</a:t>
            </a:r>
          </a:p>
          <a:p>
            <a:r>
              <a:rPr lang="fi-FI" sz="1400" dirty="0"/>
              <a:t>Yhdyspintajaosto</a:t>
            </a:r>
          </a:p>
          <a:p>
            <a:pPr lvl="1"/>
            <a:r>
              <a:rPr lang="fi-FI" sz="1400" dirty="0"/>
              <a:t>puheenjohtaja Hanna </a:t>
            </a:r>
            <a:r>
              <a:rPr lang="fi-FI" sz="1400" dirty="0" err="1"/>
              <a:t>Helaste</a:t>
            </a:r>
            <a:endParaRPr lang="fi-FI" sz="1400" dirty="0"/>
          </a:p>
          <a:p>
            <a:pPr lvl="1"/>
            <a:r>
              <a:rPr lang="fi-FI" sz="1400" dirty="0"/>
              <a:t>varapuheenjohtaja Matti Mäkinen</a:t>
            </a:r>
          </a:p>
          <a:p>
            <a:r>
              <a:rPr lang="fi-FI" sz="1400" dirty="0"/>
              <a:t>Jokaisessa jaostossa on kaksi henkilöstön edustajaa.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92670E6-B044-4AED-B8E2-40D9FB98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95" y="1750882"/>
            <a:ext cx="431024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EF45B-EEB9-40B6-9D59-11CE9B74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Poliittinen seurantaryhmä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DD427-3B46-4DF6-86CE-B1F2DCFB0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529061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Voimaanpanolain 8§ mukaisesti väliaikainen valmistelutoimielin voi asettaa hyvinvointialueen toiminnan ja hallinnon käynnistämisen toimeenpanon seuraamiseksi ja tueksi poliittisen seurantaryhmän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Keski-Suomessa ryhmä asetettu 16.9.2021.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latin typeface="Raleway"/>
              </a:rPr>
              <a:t>Jäsenet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Tahvo Anttila (Jyväskylä) pj., varalla Matti Similä (Jämsä)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Ulla Patronen (Jämsä) vpj., varalla Leo Niinikoski (Joutsa)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Leila Lindell (Äänekoski), varalla Juhani Anttonen (Laukaa)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Riitta Pirttiniemi (Saarijärvi), varalla Maria Kaisa Aula (Viitasaari)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Ville Rautiainen (Saarijärvi), varalla Merja Närhi (Äänekoski)</a:t>
            </a:r>
          </a:p>
          <a:p>
            <a:pPr>
              <a:lnSpc>
                <a:spcPct val="100000"/>
              </a:lnSpc>
            </a:pPr>
            <a:r>
              <a:rPr lang="fi-FI" dirty="0"/>
              <a:t>Jukka Hämäläinen (Jyväskylä), varalla Jarno Kemiläinen (Jyväskylä)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Ulla Palmu (Saarijärvi), varalla Lotta Ahola (Jämsä)</a:t>
            </a:r>
          </a:p>
          <a:p>
            <a:pPr>
              <a:lnSpc>
                <a:spcPct val="100000"/>
              </a:lnSpc>
            </a:pPr>
            <a:r>
              <a:rPr lang="fi-FI" dirty="0" err="1">
                <a:latin typeface="Raleway"/>
              </a:rPr>
              <a:t>Caius</a:t>
            </a:r>
            <a:r>
              <a:rPr lang="fi-FI" dirty="0">
                <a:latin typeface="Raleway"/>
              </a:rPr>
              <a:t> Forsberg (Jyväskylä), varalla Eeva-Kaisa Rouhiainen (Jyväskylä)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Kari Pajunen (Muurame), varalla Jyrki Niittymaa (Jämsä)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Harri Oksanen (Keuruu), varalla Mika Mäkelä (Toivakka)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Meri </a:t>
            </a:r>
            <a:r>
              <a:rPr lang="fi-FI" dirty="0" err="1">
                <a:latin typeface="Raleway"/>
              </a:rPr>
              <a:t>Lumela</a:t>
            </a:r>
            <a:r>
              <a:rPr lang="fi-FI" dirty="0">
                <a:latin typeface="Raleway"/>
              </a:rPr>
              <a:t> (Jyväskylä), varalla Emilia Lakka (Jyväskylä)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Lea-Elina Nikkilä (Joutsa), varalla Nina Hirsiaho (Petäjävesi)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Ilkka Pernu (Jyväskylä), varalla Anniina Ojajärvi (Äänekoski)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Raleway"/>
              </a:rPr>
              <a:t>Aira Korhonen (Laukaa), varalla Marika Visakorpi (Jyväskylä)</a:t>
            </a:r>
          </a:p>
          <a:p>
            <a:pPr>
              <a:lnSpc>
                <a:spcPct val="100000"/>
              </a:lnSpc>
            </a:pPr>
            <a:endParaRPr lang="fi-FI" dirty="0">
              <a:latin typeface="Raleway"/>
            </a:endParaRPr>
          </a:p>
          <a:p>
            <a:pPr>
              <a:lnSpc>
                <a:spcPct val="100000"/>
              </a:lnSpc>
            </a:pPr>
            <a:endParaRPr lang="fi-FI" dirty="0">
              <a:latin typeface="Raleway"/>
            </a:endParaRPr>
          </a:p>
          <a:p>
            <a:pPr>
              <a:lnSpc>
                <a:spcPct val="100000"/>
              </a:lnSpc>
            </a:pPr>
            <a:endParaRPr lang="en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50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B72EED0-386C-4DE7-A08A-14000EC5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198127"/>
            <a:ext cx="5536933" cy="709202"/>
          </a:xfrm>
        </p:spPr>
        <p:txBody>
          <a:bodyPr>
            <a:noAutofit/>
          </a:bodyPr>
          <a:lstStyle/>
          <a:p>
            <a:r>
              <a:rPr lang="fi-FI" sz="4000" dirty="0"/>
              <a:t>Yhteistoimintaelin</a:t>
            </a:r>
            <a:br>
              <a:rPr lang="fi-FI" sz="4000" dirty="0"/>
            </a:br>
            <a:endParaRPr lang="en-US" sz="4000" dirty="0"/>
          </a:p>
        </p:txBody>
      </p:sp>
      <p:pic>
        <p:nvPicPr>
          <p:cNvPr id="5" name="Graphic 43">
            <a:extLst>
              <a:ext uri="{FF2B5EF4-FFF2-40B4-BE49-F238E27FC236}">
                <a16:creationId xmlns:a16="http://schemas.microsoft.com/office/drawing/2014/main" id="{ABEB0C16-D6F7-7948-AFBF-B8E2AD7EB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58" y="1408355"/>
            <a:ext cx="4641018" cy="4768607"/>
          </a:xfrm>
        </p:spPr>
      </p:pic>
      <p:sp>
        <p:nvSpPr>
          <p:cNvPr id="2" name="Tekstiruutu 1"/>
          <p:cNvSpPr txBox="1"/>
          <p:nvPr/>
        </p:nvSpPr>
        <p:spPr>
          <a:xfrm>
            <a:off x="5112954" y="1516362"/>
            <a:ext cx="7161872" cy="534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b="1" dirty="0">
                <a:latin typeface="Raleway" panose="020B0503030101060003" pitchFamily="34" charset="77"/>
              </a:rPr>
              <a:t>Työnantajan edustajat</a:t>
            </a:r>
            <a:r>
              <a:rPr lang="fi-FI" sz="2000" dirty="0">
                <a:latin typeface="Raleway" panose="020B0503030101060003" pitchFamily="34" charset="77"/>
              </a:rPr>
              <a:t>:</a:t>
            </a:r>
          </a:p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Kati </a:t>
            </a:r>
            <a:r>
              <a:rPr lang="fi-FI" sz="1600" dirty="0" err="1">
                <a:latin typeface="Raleway" panose="020B0503030101060003" pitchFamily="34" charset="77"/>
              </a:rPr>
              <a:t>Kallimo</a:t>
            </a:r>
            <a:r>
              <a:rPr lang="fi-FI" sz="1600" dirty="0">
                <a:latin typeface="Raleway" panose="020B0503030101060003" pitchFamily="34" charset="77"/>
              </a:rPr>
              <a:t>, puheenjohtaja, väliaikainen valmistelutoimielimen, varalla Hanna </a:t>
            </a:r>
            <a:r>
              <a:rPr lang="fi-FI" sz="1600" dirty="0" err="1">
                <a:latin typeface="Raleway" panose="020B0503030101060003" pitchFamily="34" charset="77"/>
              </a:rPr>
              <a:t>Helaste</a:t>
            </a:r>
            <a:r>
              <a:rPr lang="fi-FI" sz="1600" dirty="0">
                <a:latin typeface="Raleway" panose="020B0503030101060003" pitchFamily="34" charset="77"/>
              </a:rPr>
              <a:t>, 1. varapuheenjohtaja</a:t>
            </a:r>
          </a:p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Riitta Hallberg, HR-valmistelija, väliaikainen valmistelutoimielin,  varalla Tiina Koponen, jäsen, väliaikainen valmistelutoimielin</a:t>
            </a:r>
            <a:br>
              <a:rPr lang="fi-FI" sz="1600" dirty="0">
                <a:latin typeface="Raleway" panose="020B0503030101060003" pitchFamily="34" charset="77"/>
              </a:rPr>
            </a:br>
            <a:endParaRPr lang="fi-FI" sz="2000" b="1" dirty="0">
              <a:latin typeface="Raleway" panose="020B0503030101060003" pitchFamily="34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b="1" dirty="0">
                <a:latin typeface="Raleway" panose="020B0503030101060003" pitchFamily="34" charset="77"/>
              </a:rPr>
              <a:t>Pääsopijajärjestöjen edustajat: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Sote ry/ Super Sari Puikkonen, Jyväskylä, varalla Merja Pöyhönen, Viitasaari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Sote ry/ Tehy Anne Puronaho, KSSHP, varalla Jaana Pollari, Jyväskylä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JAU/ JHL Hannu Tuderus, Jyväskylä, varalla Katri Asp-Dalfidan, KSSHP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JAU/ Jyty Tiina Sorri, Laukaa, varalla Ulla Sinikka Sihvonen, Jyväskylä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latin typeface="Raleway" panose="020B0503030101060003" pitchFamily="34" charset="77"/>
              </a:rPr>
              <a:t>Juko</a:t>
            </a:r>
            <a:r>
              <a:rPr lang="fi-FI" sz="1600" dirty="0">
                <a:latin typeface="Raleway" panose="020B0503030101060003" pitchFamily="34" charset="77"/>
              </a:rPr>
              <a:t>/ LS Outi Kavasmaa, KSSHP, varalla Heikki Ilola, Jyväskylä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latin typeface="Raleway" panose="020B0503030101060003" pitchFamily="34" charset="77"/>
              </a:rPr>
              <a:t>Juko</a:t>
            </a:r>
            <a:r>
              <a:rPr lang="fi-FI" sz="1600" dirty="0">
                <a:latin typeface="Raleway" panose="020B0503030101060003" pitchFamily="34" charset="77"/>
              </a:rPr>
              <a:t>/ KVTES Heljä Siitari, Jyväskylä, varalla Oskari Kivelä, Äänekoski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600" dirty="0">
              <a:latin typeface="Raleway" panose="020B0503030101060003" pitchFamily="34" charset="77"/>
            </a:endParaRPr>
          </a:p>
          <a:p>
            <a:pPr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Raleway" panose="020B0503030101060003" pitchFamily="34" charset="77"/>
              </a:rPr>
              <a:t>Puheenjohtaja Riitta Hallberg ja varapuheenjohtaja Hannu Tuderus</a:t>
            </a:r>
          </a:p>
        </p:txBody>
      </p:sp>
    </p:spTree>
    <p:extLst>
      <p:ext uri="{BB962C8B-B14F-4D97-AF65-F5344CB8AC3E}">
        <p14:creationId xmlns:p14="http://schemas.microsoft.com/office/powerpoint/2010/main" val="366352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401E9-A87B-4E28-B701-A9D7A46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Palveluiden kehittäminen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68106-AAF9-4B68-B833-982FD0F5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Tulevaisuuden sosiaali- ja terveyskeskus -ohjelma</a:t>
            </a:r>
          </a:p>
        </p:txBody>
      </p:sp>
    </p:spTree>
    <p:extLst>
      <p:ext uri="{BB962C8B-B14F-4D97-AF65-F5344CB8AC3E}">
        <p14:creationId xmlns:p14="http://schemas.microsoft.com/office/powerpoint/2010/main" val="778350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72D47443-F5A1-44F1-989D-1169FB4CCE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9557656"/>
              </p:ext>
            </p:extLst>
          </p:nvPr>
        </p:nvGraphicFramePr>
        <p:xfrm>
          <a:off x="548757" y="981863"/>
          <a:ext cx="11094486" cy="576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162">
                  <a:extLst>
                    <a:ext uri="{9D8B030D-6E8A-4147-A177-3AD203B41FA5}">
                      <a16:colId xmlns:a16="http://schemas.microsoft.com/office/drawing/2014/main" val="3735790324"/>
                    </a:ext>
                  </a:extLst>
                </a:gridCol>
                <a:gridCol w="3698162">
                  <a:extLst>
                    <a:ext uri="{9D8B030D-6E8A-4147-A177-3AD203B41FA5}">
                      <a16:colId xmlns:a16="http://schemas.microsoft.com/office/drawing/2014/main" val="248344059"/>
                    </a:ext>
                  </a:extLst>
                </a:gridCol>
                <a:gridCol w="3698162">
                  <a:extLst>
                    <a:ext uri="{9D8B030D-6E8A-4147-A177-3AD203B41FA5}">
                      <a16:colId xmlns:a16="http://schemas.microsoft.com/office/drawing/2014/main" val="151059545"/>
                    </a:ext>
                  </a:extLst>
                </a:gridCol>
              </a:tblGrid>
              <a:tr h="1670728">
                <a:tc>
                  <a:txBody>
                    <a:bodyPr/>
                    <a:lstStyle/>
                    <a:p>
                      <a:pPr algn="l"/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Palveluiden saatavuus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Palveluk</a:t>
                      </a:r>
                      <a:r>
                        <a:rPr lang="fi-FI" sz="2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</a:rPr>
                        <a:t>etj</a:t>
                      </a:r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ut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cs typeface="Arial"/>
                        </a:rPr>
                        <a:t>Diabetes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cs typeface="Arial"/>
                        </a:rPr>
                        <a:t>Mielenterveys- ja päihdepalvelu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336699"/>
                          </a:solidFill>
                          <a:latin typeface="Raleway" panose="020B0803030101060003" pitchFamily="34" charset="0"/>
                          <a:cs typeface="Arial"/>
                        </a:rPr>
                        <a:t>Palliatiivinen hoito ja saattohoito</a:t>
                      </a:r>
                    </a:p>
                    <a:p>
                      <a:pPr algn="l"/>
                      <a:endParaRPr lang="fi-FI" sz="2800" dirty="0">
                        <a:solidFill>
                          <a:schemeClr val="tx2"/>
                        </a:solidFill>
                        <a:latin typeface="Raleway" panose="020B08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600" dirty="0">
                          <a:solidFill>
                            <a:schemeClr val="tx2"/>
                          </a:solidFill>
                          <a:latin typeface="Raleway" panose="020B0803030101060003" pitchFamily="34" charset="0"/>
                        </a:rPr>
                        <a:t>Lasten, nuorten ja perheiden palvelukokonaisuus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346"/>
                  </a:ext>
                </a:extLst>
              </a:tr>
              <a:tr h="3048664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OmaKS.fi, Keski-Suomen digitaalinen sosiaali- ja terveyskeskus </a:t>
                      </a:r>
                      <a:endParaRPr lang="fi-FI" sz="1550" dirty="0">
                        <a:solidFill>
                          <a:prstClr val="black"/>
                        </a:solidFill>
                        <a:latin typeface="Raleway" panose="020B0803030101060003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Vastaanottojen moniammatillinen toimintamalli</a:t>
                      </a:r>
                      <a:endParaRPr lang="fi-FI" sz="1550" dirty="0">
                        <a:solidFill>
                          <a:prstClr val="black"/>
                        </a:solidFill>
                        <a:latin typeface="Raleway" panose="020B0803030101060003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Asiakkuus-segmentointi, Suuntima-pilotti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Kuntoutuksen toimintamalli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Ikäihmisten palvelut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Vammaispalvelut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Sosiaalihuollon kehittäminen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dirty="0">
                          <a:solidFill>
                            <a:prstClr val="black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Seksuaali- ja terveysneuvonta (ilmainen ehkäisy alle 22-vuotiaille)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Palvelurakenteen ja -verkon yhdenmukaistaminen, esim. palliatiivisen hoidon osaamiskeskus, lähi- ja etäpalvelut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Yhtenäiset ja vaikuttavat tunnistamisen, arvioinnin ja hoidon menetelmät, esim. Terveyshyötyarvio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Sujuvat konsultaatio-, yhteistyö- ja lähetekäytännöt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Elämäntapaohjauksen kehittäminen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55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Finger</a:t>
                      </a:r>
                      <a:r>
                        <a:rPr kumimoji="0" lang="fi-FI" sz="15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Raleway" panose="020B0803030101060003" pitchFamily="34" charset="0"/>
                          <a:cs typeface="Arial" panose="020B0604020202020204" pitchFamily="34" charset="0"/>
                        </a:rPr>
                        <a:t>-toimintamalli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endParaRPr lang="fi-FI" sz="1550" dirty="0">
                        <a:solidFill>
                          <a:schemeClr val="tx2"/>
                        </a:solidFill>
                        <a:latin typeface="Raleway" panose="020B08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Lapsiperhepalveluiden yhteensovittaminen perhekeskustoimintamallin mukaisesti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Psykososiaalisen tuen ja hoidon työmenetelmien levittäminen, Lapset puheeksi –menetelmä, IPC-koulutus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Lapsiperheoikeudelliset palvelut, maakunnallinen yksikkö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Erityissosiaalityöntekijän työparituki lastensuojeluun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Lastensuojelun kehittäminen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i-FI" sz="1550" kern="0" dirty="0">
                          <a:solidFill>
                            <a:sysClr val="windowText" lastClr="000000"/>
                          </a:solidFill>
                          <a:latin typeface="Raleway" panose="020B0803030101060003" pitchFamily="34" charset="0"/>
                          <a:ea typeface="MS PGothic"/>
                          <a:cs typeface="Arial" panose="020B0604020202020204" pitchFamily="34" charset="0"/>
                        </a:rPr>
                        <a:t>Digitaalisten palveluiden kehittäminen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69821"/>
                  </a:ext>
                </a:extLst>
              </a:tr>
            </a:tbl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6FBF556A-69C2-4C2A-9656-119425AC2E66}"/>
              </a:ext>
            </a:extLst>
          </p:cNvPr>
          <p:cNvSpPr/>
          <p:nvPr/>
        </p:nvSpPr>
        <p:spPr>
          <a:xfrm>
            <a:off x="548757" y="413605"/>
            <a:ext cx="828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600" b="1">
                <a:latin typeface="Raleway" panose="020B0803030101060003" pitchFamily="34" charset="0"/>
              </a:rPr>
              <a:t>Tulevaisuuden sosiaali- ja terveyskeskus –ohjelma</a:t>
            </a:r>
          </a:p>
        </p:txBody>
      </p:sp>
    </p:spTree>
    <p:extLst>
      <p:ext uri="{BB962C8B-B14F-4D97-AF65-F5344CB8AC3E}">
        <p14:creationId xmlns:p14="http://schemas.microsoft.com/office/powerpoint/2010/main" val="387406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fi-FI" dirty="0">
                <a:cs typeface="Calibri Light"/>
              </a:rPr>
              <a:t>Järjestöt palveluiden kehittämisessä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877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1BC2F-0C7F-4652-BD43-F2C5254B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Järjestöt palveluiden kehittämisessä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271994A-62AC-4E5A-8866-0DD70A81D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6" y="1408355"/>
            <a:ext cx="11007493" cy="5003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ea typeface="+mn-lt"/>
                <a:cs typeface="+mn-lt"/>
              </a:rPr>
              <a:t>Järjestöillä on keskeinen rooli palveluiden kehittämisessä</a:t>
            </a:r>
          </a:p>
          <a:p>
            <a:r>
              <a:rPr lang="fi-FI" sz="2800" dirty="0">
                <a:ea typeface="+mn-lt"/>
                <a:cs typeface="+mn-lt"/>
              </a:rPr>
              <a:t>Järjestöjen kanssa tehdään yhteistyötä ja käydään vuoropuhelua muun muassa hyvinvointialueen järjestö- ja osallisuusfoorumeissa</a:t>
            </a:r>
            <a:r>
              <a:rPr lang="fi-FI" sz="2800" dirty="0">
                <a:solidFill>
                  <a:schemeClr val="tx1"/>
                </a:solidFill>
                <a:ea typeface="+mn-lt"/>
                <a:cs typeface="+mn-lt"/>
              </a:rPr>
              <a:t> sekä </a:t>
            </a:r>
            <a:r>
              <a:rPr lang="fi-FI" sz="2800" dirty="0">
                <a:ea typeface="+mn-lt"/>
                <a:cs typeface="+mn-lt"/>
              </a:rPr>
              <a:t>järjestöjen ja Keski-Suomen maakunnan kumppanuuspöydässä</a:t>
            </a:r>
          </a:p>
          <a:p>
            <a:r>
              <a:rPr lang="fi-FI" sz="2800" dirty="0">
                <a:solidFill>
                  <a:schemeClr val="tx1"/>
                </a:solidFill>
                <a:ea typeface="+mn-lt"/>
                <a:cs typeface="+mn-lt"/>
              </a:rPr>
              <a:t>Järjestöt tuovat oman asiantuntemuksensa ja jäsenistönsä asiakaskokemustiedon palveluiden kehittämiseen </a:t>
            </a:r>
          </a:p>
          <a:p>
            <a:r>
              <a:rPr lang="fi-FI" sz="2800" dirty="0">
                <a:solidFill>
                  <a:schemeClr val="tx1"/>
                </a:solidFill>
                <a:ea typeface="+mn-lt"/>
                <a:cs typeface="+mn-lt"/>
              </a:rPr>
              <a:t>Järjestöjen tarjoama tieto- ja neuvontatuki sekä muut palvelut kuten ryhmä- ja vertaistoiminta huomioidaan osana palvelukokonaisuutta</a:t>
            </a:r>
          </a:p>
        </p:txBody>
      </p:sp>
    </p:spTree>
    <p:extLst>
      <p:ext uri="{BB962C8B-B14F-4D97-AF65-F5344CB8AC3E}">
        <p14:creationId xmlns:p14="http://schemas.microsoft.com/office/powerpoint/2010/main" val="3723346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4D81BB-0F1F-4444-B1AB-A3626008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6" y="359832"/>
            <a:ext cx="11007492" cy="709202"/>
          </a:xfrm>
        </p:spPr>
        <p:txBody>
          <a:bodyPr/>
          <a:lstStyle/>
          <a:p>
            <a:r>
              <a:rPr lang="fi-FI" dirty="0"/>
              <a:t>Yhteistyötä useissa verkostoissa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0776B23E-0E4B-4E5B-8ED9-5E4A98117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000873"/>
              </p:ext>
            </p:extLst>
          </p:nvPr>
        </p:nvGraphicFramePr>
        <p:xfrm>
          <a:off x="198474" y="359832"/>
          <a:ext cx="11688726" cy="63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503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</a:pPr>
            <a:r>
              <a:rPr lang="fi-FI"/>
              <a:t>Aluevaalit tammikuussa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>
            <a:off x="9581322" y="1696278"/>
            <a:ext cx="3803374" cy="3458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Hyvinvointialueen tehtäviä</a:t>
            </a:r>
            <a:endParaRPr dirty="0"/>
          </a:p>
        </p:txBody>
      </p:sp>
      <p:sp>
        <p:nvSpPr>
          <p:cNvPr id="223" name="Google Shape;223;p2"/>
          <p:cNvSpPr txBox="1">
            <a:spLocks noGrp="1"/>
          </p:cNvSpPr>
          <p:nvPr>
            <p:ph type="body" idx="1"/>
          </p:nvPr>
        </p:nvSpPr>
        <p:spPr>
          <a:xfrm>
            <a:off x="559067" y="1276558"/>
            <a:ext cx="672963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Perusterveydenhuolto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Erikoissairaanhoito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Sosiaalihuolto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Lasten, nuorten ja perheiden 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Työikäisten 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Mielenterveys- ja päihdepalvelut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Vammaispalvelut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Oppilas- ja opiskelijahuolto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Hyvinvoinnin ja terveyden edistäminen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fi-FI" sz="2000" dirty="0"/>
              <a:t>Pelastustoimi</a:t>
            </a:r>
            <a:endParaRPr sz="2000" dirty="0"/>
          </a:p>
        </p:txBody>
      </p:sp>
      <p:pic>
        <p:nvPicPr>
          <p:cNvPr id="224" name="Google Shape;2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2411" y="1218061"/>
            <a:ext cx="4303431" cy="442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Aluevaalit 2022</a:t>
            </a:r>
            <a:endParaRPr/>
          </a:p>
        </p:txBody>
      </p:sp>
      <p:sp>
        <p:nvSpPr>
          <p:cNvPr id="457" name="Google Shape;457;p15"/>
          <p:cNvSpPr txBox="1">
            <a:spLocks noGrp="1"/>
          </p:cNvSpPr>
          <p:nvPr>
            <p:ph type="body" idx="1"/>
          </p:nvPr>
        </p:nvSpPr>
        <p:spPr>
          <a:xfrm>
            <a:off x="559066" y="2637321"/>
            <a:ext cx="6403208" cy="422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/>
              <a:t>Keski-Suomen hyvinvointialueen päätösvaltaa </a:t>
            </a:r>
            <a:br>
              <a:rPr lang="fi-FI" sz="1800" b="1" dirty="0"/>
            </a:br>
            <a:r>
              <a:rPr lang="fi-FI" sz="1800" b="1" dirty="0"/>
              <a:t>tulee käyttämään vaaleilla valittu aluevaltuusto.</a:t>
            </a:r>
            <a:endParaRPr b="1" dirty="0"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/>
              <a:t>Aluevaltuustoon valitaan 69 valtuutettua.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/>
              <a:t>Ennakkoäänestys järjestetään Suomessa 12.–18.1.2022.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/>
              <a:t>Vaalipäivä on sunnuntai 23.1.2022.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/>
              <a:t>Keski-Suomen aluevaltuuston toimikausi käynnistyy 1.3.2022.</a:t>
            </a:r>
            <a:endParaRPr dirty="0"/>
          </a:p>
        </p:txBody>
      </p:sp>
      <p:pic>
        <p:nvPicPr>
          <p:cNvPr id="458" name="Google Shape;4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871" y="2358887"/>
            <a:ext cx="3487756" cy="358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7918" y="4988030"/>
            <a:ext cx="1562626" cy="160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954" y="1756986"/>
            <a:ext cx="1562627" cy="160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fi-FI" dirty="0"/>
              <a:t>Hyvinvointialueen toimielimet</a:t>
            </a:r>
            <a:endParaRPr dirty="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0" y="1545028"/>
            <a:ext cx="6165411" cy="712801"/>
            <a:chOff x="0" y="1545028"/>
            <a:chExt cx="6165411" cy="712801"/>
          </a:xfrm>
        </p:grpSpPr>
        <p:sp>
          <p:nvSpPr>
            <p:cNvPr id="503" name="Google Shape;503;p17"/>
            <p:cNvSpPr/>
            <p:nvPr/>
          </p:nvSpPr>
          <p:spPr>
            <a:xfrm>
              <a:off x="0" y="1545028"/>
              <a:ext cx="5807212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Aluevaltuusto</a:t>
              </a:r>
              <a:endParaRPr dirty="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5452611" y="1545029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-24979" y="2538221"/>
            <a:ext cx="6167211" cy="712800"/>
            <a:chOff x="-24979" y="2538221"/>
            <a:chExt cx="6167211" cy="712800"/>
          </a:xfrm>
        </p:grpSpPr>
        <p:sp>
          <p:nvSpPr>
            <p:cNvPr id="506" name="Google Shape;506;p17"/>
            <p:cNvSpPr/>
            <p:nvPr/>
          </p:nvSpPr>
          <p:spPr>
            <a:xfrm>
              <a:off x="-24979" y="2538221"/>
              <a:ext cx="5807213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Aluehallitus</a:t>
              </a:r>
              <a:endParaRPr dirty="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5429432" y="2538221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17"/>
          <p:cNvGrpSpPr/>
          <p:nvPr/>
        </p:nvGrpSpPr>
        <p:grpSpPr>
          <a:xfrm>
            <a:off x="-24978" y="3531414"/>
            <a:ext cx="6163612" cy="712800"/>
            <a:chOff x="-24978" y="3531414"/>
            <a:chExt cx="6163612" cy="712800"/>
          </a:xfrm>
        </p:grpSpPr>
        <p:sp>
          <p:nvSpPr>
            <p:cNvPr id="509" name="Google Shape;509;p17"/>
            <p:cNvSpPr/>
            <p:nvPr/>
          </p:nvSpPr>
          <p:spPr>
            <a:xfrm>
              <a:off x="-24978" y="3531414"/>
              <a:ext cx="5807213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Tarkastuslautakunta</a:t>
              </a:r>
              <a:endParaRPr dirty="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5425834" y="3531414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17"/>
          <p:cNvGrpSpPr/>
          <p:nvPr/>
        </p:nvGrpSpPr>
        <p:grpSpPr>
          <a:xfrm>
            <a:off x="-26776" y="4401683"/>
            <a:ext cx="6165410" cy="712800"/>
            <a:chOff x="-24978" y="4524607"/>
            <a:chExt cx="6165410" cy="712800"/>
          </a:xfrm>
          <a:solidFill>
            <a:schemeClr val="bg2"/>
          </a:solidFill>
        </p:grpSpPr>
        <p:sp>
          <p:nvSpPr>
            <p:cNvPr id="512" name="Google Shape;512;p17"/>
            <p:cNvSpPr/>
            <p:nvPr/>
          </p:nvSpPr>
          <p:spPr>
            <a:xfrm>
              <a:off x="-24978" y="4524607"/>
              <a:ext cx="5810116" cy="7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Tarpeen mukaan muita toimielimiä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427632" y="4524607"/>
              <a:ext cx="712800" cy="71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7"/>
          <p:cNvGrpSpPr/>
          <p:nvPr/>
        </p:nvGrpSpPr>
        <p:grpSpPr>
          <a:xfrm>
            <a:off x="-24978" y="5312971"/>
            <a:ext cx="6165791" cy="1326367"/>
            <a:chOff x="-24978" y="5517800"/>
            <a:chExt cx="6165791" cy="713181"/>
          </a:xfrm>
        </p:grpSpPr>
        <p:sp>
          <p:nvSpPr>
            <p:cNvPr id="515" name="Google Shape;515;p17"/>
            <p:cNvSpPr/>
            <p:nvPr/>
          </p:nvSpPr>
          <p:spPr>
            <a:xfrm>
              <a:off x="-24978" y="5517800"/>
              <a:ext cx="5810116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Vaikuttamistoimielimet: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Vanhusneuvosto, vammaisneuvosto ja nuorisovaltuusto</a:t>
              </a:r>
              <a:endParaRPr dirty="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427632" y="5517800"/>
              <a:ext cx="713181" cy="7131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7" name="Google Shape;5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7265" y="2257828"/>
            <a:ext cx="4172857" cy="428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4768" y="2121252"/>
            <a:ext cx="1208118" cy="12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954" y="1455010"/>
            <a:ext cx="1562627" cy="160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841BE-4148-471C-A09F-5AB42415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Aluevaltuusto päättää muun muassa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D5E402-698B-4B43-9FCC-5D02F12AA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Hyvinvointialue- ja palvelustrategiasta</a:t>
            </a:r>
          </a:p>
          <a:p>
            <a:pPr lvl="1"/>
            <a:r>
              <a:rPr lang="fi-FI" dirty="0"/>
              <a:t>palveluverkoston periaatteet, palveluiden järjestämisen periaatteet, palveluiden tuotantotapojen linjaukset</a:t>
            </a:r>
          </a:p>
          <a:p>
            <a:pPr lvl="1"/>
            <a:r>
              <a:rPr lang="fi-FI" dirty="0"/>
              <a:t>asukkainen osallistumis- ja vaikuttamismahdollisuudet</a:t>
            </a:r>
          </a:p>
          <a:p>
            <a:pPr lvl="1"/>
            <a:r>
              <a:rPr lang="fi-FI" dirty="0"/>
              <a:t>tavoitteet palveluille, joista ollaan järjestämisvastuussa</a:t>
            </a:r>
          </a:p>
          <a:p>
            <a:pPr lvl="1"/>
            <a:r>
              <a:rPr lang="fi-FI" dirty="0"/>
              <a:t>palveluiden toteuttaminen huomioiden asukkaiden tarpeet, paikalliset olosuhteet, palveluiden saatavuus, palveluiden saavutettavuus </a:t>
            </a:r>
          </a:p>
          <a:p>
            <a:r>
              <a:rPr lang="fi-FI" dirty="0"/>
              <a:t>Pelastustoimen palvelutasosta</a:t>
            </a:r>
          </a:p>
          <a:p>
            <a:r>
              <a:rPr lang="fi-FI" dirty="0"/>
              <a:t>Hyvinvointialueen talousarviosta ja taloussuunnitelmasta, eli siitä mihin alueen rahoja käytetään ja kohdennetaan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5658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77283-697B-42FD-B591-267A43EA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</a:t>
            </a:r>
          </a:p>
        </p:txBody>
      </p:sp>
    </p:spTree>
    <p:extLst>
      <p:ext uri="{BB962C8B-B14F-4D97-AF65-F5344CB8AC3E}">
        <p14:creationId xmlns:p14="http://schemas.microsoft.com/office/powerpoint/2010/main" val="203000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C9FE-F835-E441-97E2-0A05B282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02" y="217034"/>
            <a:ext cx="11007492" cy="709202"/>
          </a:xfrm>
        </p:spPr>
        <p:txBody>
          <a:bodyPr/>
          <a:lstStyle/>
          <a:p>
            <a:r>
              <a:rPr lang="fi-FI" dirty="0"/>
              <a:t>Viestintä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61D3-04AE-BC49-B512-188ED1BDC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102" y="973738"/>
            <a:ext cx="11921898" cy="5676405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fi-FI" dirty="0"/>
              <a:t>Verkkosivut, </a:t>
            </a:r>
            <a:r>
              <a:rPr lang="fi-FI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hyvaks.fi </a:t>
            </a:r>
            <a:endParaRPr lang="fi-FI" dirty="0">
              <a:solidFill>
                <a:schemeClr val="bg2"/>
              </a:solidFill>
            </a:endParaRPr>
          </a:p>
          <a:p>
            <a:pPr marL="742950" lvl="1" indent="-285750"/>
            <a:r>
              <a:rPr lang="fi-FI" dirty="0"/>
              <a:t>Perustiedot, uutiset, blogi, tapahtumat, usein kysytyt kysymykset, jaostot, aluevaalit, palveluiden kehittäminen, yhteystiedot</a:t>
            </a:r>
          </a:p>
          <a:p>
            <a:pPr marL="285750" indent="-285750"/>
            <a:r>
              <a:rPr lang="fi-FI" dirty="0"/>
              <a:t>Sosiaalinen media, </a:t>
            </a:r>
            <a:r>
              <a:rPr lang="fi-FI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fi-FI" dirty="0"/>
              <a:t>, </a:t>
            </a:r>
            <a:r>
              <a:rPr lang="fi-FI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i-FI" dirty="0"/>
              <a:t>, </a:t>
            </a:r>
            <a:r>
              <a:rPr lang="fi-FI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endParaRPr lang="fi-FI" dirty="0">
              <a:solidFill>
                <a:schemeClr val="bg2"/>
              </a:solidFill>
            </a:endParaRPr>
          </a:p>
          <a:p>
            <a:pPr marL="285750" indent="-285750"/>
            <a:r>
              <a:rPr lang="fi-FI" dirty="0"/>
              <a:t>Uutiskirjeet, Henkilöstö, järjestöt ja johto ja päättäjät </a:t>
            </a:r>
          </a:p>
          <a:p>
            <a:pPr marL="285750" indent="-285750"/>
            <a:r>
              <a:rPr lang="fi-FI" dirty="0"/>
              <a:t>Tilaisuudet</a:t>
            </a:r>
          </a:p>
          <a:p>
            <a:pPr marL="742950" lvl="1" indent="-285750"/>
            <a:r>
              <a:rPr lang="fi-FI" dirty="0"/>
              <a:t>Esihenkilöinfot 1 krt/kk</a:t>
            </a:r>
          </a:p>
          <a:p>
            <a:pPr marL="742950" lvl="1" indent="-285750"/>
            <a:r>
              <a:rPr lang="fi-FI" dirty="0"/>
              <a:t>Hyvinvointialueen henkilöstöinfot 2 krt/kk,, alk. 4.2.2022</a:t>
            </a:r>
          </a:p>
          <a:p>
            <a:pPr marL="742950" lvl="1" indent="-285750"/>
            <a:r>
              <a:rPr lang="fi-FI" dirty="0"/>
              <a:t>Kuntajohdon keskustelutilaisuudet 1 krt/vk</a:t>
            </a:r>
          </a:p>
          <a:p>
            <a:pPr marL="742950" lvl="1" indent="-285750"/>
            <a:r>
              <a:rPr lang="fi-FI" dirty="0"/>
              <a:t>Järjestöfoorumit, 1 krt/kk</a:t>
            </a:r>
          </a:p>
          <a:p>
            <a:pPr marL="742950" lvl="1" indent="-285750"/>
            <a:r>
              <a:rPr lang="fi-FI" dirty="0"/>
              <a:t>Osallisuusfoorumit, 4 krt/vuosi</a:t>
            </a:r>
          </a:p>
          <a:p>
            <a:pPr marL="742950" lvl="1" indent="-285750"/>
            <a:r>
              <a:rPr lang="fi-FI" dirty="0"/>
              <a:t>Yrittäjäfoorumit, 1 krt/kk</a:t>
            </a:r>
          </a:p>
          <a:p>
            <a:pPr marL="742950" lvl="1" indent="-285750"/>
            <a:r>
              <a:rPr lang="fi-FI" dirty="0"/>
              <a:t>Mediatilaisuudet, 1 krt/kk</a:t>
            </a:r>
          </a:p>
          <a:p>
            <a:pPr marL="285750" indent="-285750"/>
            <a:r>
              <a:rPr lang="fi-FI" dirty="0"/>
              <a:t>Muutosta tehdään yhteistoiminnassa</a:t>
            </a:r>
          </a:p>
          <a:p>
            <a:pPr marL="742950" lvl="1" indent="-285750"/>
            <a:r>
              <a:rPr lang="fi-FI" dirty="0"/>
              <a:t>Tapaamiset, tilaisuudet sekä yhteistoimintaelimet työpaikoilla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1567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Uudistuksen tavoitteet</a:t>
            </a:r>
            <a:endParaRPr dirty="0"/>
          </a:p>
        </p:txBody>
      </p:sp>
      <p:sp>
        <p:nvSpPr>
          <p:cNvPr id="240" name="Google Shape;240;p4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Turvata yhdenvertaiset ja laadukkaat sosiaali-, terveys- ja pelastustoimenpalvelut kaikille keskisuomalaisille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Parantaa palvelujen saatavuutta ja saavutettavuutta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Kaventaa alueen hyvinvointi-</a:t>
            </a:r>
            <a:br>
              <a:rPr lang="fi-FI" dirty="0"/>
            </a:br>
            <a:r>
              <a:rPr lang="fi-FI" dirty="0"/>
              <a:t>ja terveyseroja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Vastata ikääntymisen ja syntyvyyden laskun aiheuttamiin haasteisiin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241" name="Google Shape;241;p4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200" dirty="0"/>
              <a:t>Turvata ammattitaitoisen työvoiman saanti alueen sosiaali-, terveys- ja pelastustoimen palveluihin</a:t>
            </a:r>
            <a:endParaRPr sz="2200" dirty="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 dirty="0"/>
              <a:t>Hillitä palveluiden kustannusten kasvua</a:t>
            </a:r>
            <a:endParaRPr sz="2200" dirty="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 dirty="0"/>
              <a:t>Varmistaa pelastustoimen ja sosiaali- ja terveyspalveluiden keskinäinen yhteys synergiaedun tuottamiseksi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31344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9DA1F-B89E-4504-9225-538FCCE1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asetettuihin tavoitteisiin päästään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707910-920C-411A-8BD2-71B658634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Hyvinvointialueilla luodaan toimintarakenteita ja -tapoja vaikuttavien palvelukokonaisuuksien aikaansaamiseksi</a:t>
            </a:r>
          </a:p>
          <a:p>
            <a:r>
              <a:rPr lang="fi-FI" dirty="0"/>
              <a:t>Perus- ja erityistason palveluiden entistä parempi </a:t>
            </a:r>
            <a:r>
              <a:rPr lang="fi-FI" dirty="0" err="1"/>
              <a:t>yhteentoimivuus</a:t>
            </a:r>
            <a:endParaRPr lang="fi-FI" dirty="0"/>
          </a:p>
          <a:p>
            <a:r>
              <a:rPr lang="fi-FI" dirty="0"/>
              <a:t>Sosiaali- ja terveydenhuollon ja pelastustoimen palveluiden saumattomuus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7371BA-9A5A-49C8-B656-C1A3B20108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10400" y="2637321"/>
            <a:ext cx="5181600" cy="353964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Kaikki palvelut saman johdon (päätöksenteon) ja rahapussin äärellä koko alueella ja kaikkien palveluiden osalta</a:t>
            </a:r>
          </a:p>
          <a:p>
            <a:r>
              <a:rPr lang="fi-FI" dirty="0"/>
              <a:t>Vastuu alueen palveluiden järjestämisestä ”isommilla hartioilla”</a:t>
            </a:r>
          </a:p>
          <a:p>
            <a:pPr lvl="1"/>
            <a:r>
              <a:rPr lang="fi-FI" dirty="0"/>
              <a:t>Henkilöresurssit</a:t>
            </a:r>
          </a:p>
          <a:p>
            <a:pPr lvl="1"/>
            <a:r>
              <a:rPr lang="fi-FI" dirty="0"/>
              <a:t>Talousresurssit</a:t>
            </a:r>
          </a:p>
          <a:p>
            <a:pPr lvl="1"/>
            <a:r>
              <a:rPr lang="fi-FI" dirty="0"/>
              <a:t>Toimintamalliresurssit</a:t>
            </a:r>
          </a:p>
          <a:p>
            <a:pPr lvl="1"/>
            <a:r>
              <a:rPr lang="fi-FI" dirty="0"/>
              <a:t>Sähköisen asioinnin, digi- ja etäpalveluiden resurssit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AD1AA4AB-4454-4940-8CC5-E877B3B4E0AC}"/>
              </a:ext>
            </a:extLst>
          </p:cNvPr>
          <p:cNvSpPr/>
          <p:nvPr/>
        </p:nvSpPr>
        <p:spPr>
          <a:xfrm>
            <a:off x="5516223" y="3796446"/>
            <a:ext cx="1159553" cy="6106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16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607804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4000" b="1" dirty="0"/>
              <a:t>Keski-Suomessa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4000" b="1" dirty="0"/>
              <a:t>sosiaali- ja terveydenhuollon sekä pelastustoimen palveluiden järjestämisvastuu siirtyy Keski-Suomen hyvinvointialueelle 1.1.2023.</a:t>
            </a:r>
            <a:br>
              <a:rPr lang="fi-FI" dirty="0"/>
            </a:br>
            <a:br>
              <a:rPr lang="fi-FI" dirty="0"/>
            </a:br>
            <a:endParaRPr dirty="0"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46" y="1077957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127" y="3263659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7128" y="4181659"/>
            <a:ext cx="1756556" cy="18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003" y="1293796"/>
            <a:ext cx="1756556" cy="180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390174" y="487041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Keski-Suomen hyvinvointialue</a:t>
            </a:r>
            <a:endParaRPr dirty="0"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379192" y="1327460"/>
            <a:ext cx="8180345" cy="537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 b="1" dirty="0"/>
              <a:t>Keski-Suomen hyvinvointialue muodostuu Keski-Suomen 22 kunnasta.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Asukasmäärä: noin 273 000 (08/2021)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Väestötiheys 16,3 as/m²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Taajama-aste 81,1 %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Syntyneet 2 160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Kuolleet 2 850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Suurin ikäryhmä 70­­−74-vuotiaat, 18 403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Sairastavuusindeksi 108,1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65 tai yli vuotiaita väestöstä 23,7 %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i="1" dirty="0"/>
              <a:t>Tiedot vuodelta 2020.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Talous: noin 1 000 milj. euroa/vuosi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Henkilöstö: noin 10 000 henkilötyövuotta (</a:t>
            </a:r>
            <a:r>
              <a:rPr lang="fi-FI" dirty="0" err="1"/>
              <a:t>htv</a:t>
            </a:r>
            <a:r>
              <a:rPr lang="fi-FI" dirty="0"/>
              <a:t>)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Kunnat ja yhteistoiminta-alueet: 5 900 </a:t>
            </a:r>
            <a:r>
              <a:rPr lang="fi-FI" dirty="0" err="1"/>
              <a:t>htv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Keski-Suomen sairaanhoitopiiri 3 300 </a:t>
            </a:r>
            <a:r>
              <a:rPr lang="fi-FI" dirty="0" err="1"/>
              <a:t>htv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Keski-Suomen pelastuslaitos 335 </a:t>
            </a:r>
            <a:r>
              <a:rPr lang="fi-FI" dirty="0" err="1"/>
              <a:t>htv</a:t>
            </a:r>
            <a:endParaRPr lang="fi-FI" dirty="0"/>
          </a:p>
          <a:p>
            <a:pPr marL="342900" indent="-342900">
              <a:spcBef>
                <a:spcPts val="2200"/>
              </a:spcBef>
            </a:pPr>
            <a:r>
              <a:rPr lang="fi-FI" dirty="0"/>
              <a:t>Lue lisää </a:t>
            </a:r>
            <a:r>
              <a:rPr lang="fi-FI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hyvaks.fi-verkkosivulta.</a:t>
            </a:r>
            <a:endParaRPr lang="fi-FI" dirty="0">
              <a:solidFill>
                <a:schemeClr val="bg2"/>
              </a:solidFill>
            </a:endParaRP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F488A732-72E1-504A-AE4D-08028FA651C2}"/>
              </a:ext>
            </a:extLst>
          </p:cNvPr>
          <p:cNvGrpSpPr/>
          <p:nvPr/>
        </p:nvGrpSpPr>
        <p:grpSpPr>
          <a:xfrm>
            <a:off x="7683851" y="560729"/>
            <a:ext cx="3968682" cy="6203754"/>
            <a:chOff x="4504484" y="970316"/>
            <a:chExt cx="3137211" cy="4904018"/>
          </a:xfrm>
          <a:solidFill>
            <a:schemeClr val="accent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91B32A3-AB62-AE49-A46D-E1C5F699B32B}"/>
                </a:ext>
              </a:extLst>
            </p:cNvPr>
            <p:cNvSpPr/>
            <p:nvPr/>
          </p:nvSpPr>
          <p:spPr>
            <a:xfrm>
              <a:off x="5823141" y="976971"/>
              <a:ext cx="1138019" cy="902302"/>
            </a:xfrm>
            <a:custGeom>
              <a:avLst/>
              <a:gdLst>
                <a:gd name="connsiteX0" fmla="*/ 628430 w 1138019"/>
                <a:gd name="connsiteY0" fmla="*/ 902302 h 902302"/>
                <a:gd name="connsiteX1" fmla="*/ 499131 w 1138019"/>
                <a:gd name="connsiteY1" fmla="*/ 902302 h 902302"/>
                <a:gd name="connsiteX2" fmla="*/ 495328 w 1138019"/>
                <a:gd name="connsiteY2" fmla="*/ 901352 h 902302"/>
                <a:gd name="connsiteX3" fmla="*/ 260499 w 1138019"/>
                <a:gd name="connsiteY3" fmla="*/ 830996 h 902302"/>
                <a:gd name="connsiteX4" fmla="*/ 251942 w 1138019"/>
                <a:gd name="connsiteY4" fmla="*/ 824341 h 902302"/>
                <a:gd name="connsiteX5" fmla="*/ 1901 w 1138019"/>
                <a:gd name="connsiteY5" fmla="*/ 386995 h 902302"/>
                <a:gd name="connsiteX6" fmla="*/ 0 w 1138019"/>
                <a:gd name="connsiteY6" fmla="*/ 377487 h 902302"/>
                <a:gd name="connsiteX7" fmla="*/ 50389 w 1138019"/>
                <a:gd name="connsiteY7" fmla="*/ 58985 h 902302"/>
                <a:gd name="connsiteX8" fmla="*/ 58945 w 1138019"/>
                <a:gd name="connsiteY8" fmla="*/ 48527 h 902302"/>
                <a:gd name="connsiteX9" fmla="*/ 171131 w 1138019"/>
                <a:gd name="connsiteY9" fmla="*/ 989 h 902302"/>
                <a:gd name="connsiteX10" fmla="*/ 185392 w 1138019"/>
                <a:gd name="connsiteY10" fmla="*/ 2891 h 902302"/>
                <a:gd name="connsiteX11" fmla="*/ 545717 w 1138019"/>
                <a:gd name="connsiteY11" fmla="*/ 258643 h 902302"/>
                <a:gd name="connsiteX12" fmla="*/ 717798 w 1138019"/>
                <a:gd name="connsiteY12" fmla="*/ 258643 h 902302"/>
                <a:gd name="connsiteX13" fmla="*/ 726355 w 1138019"/>
                <a:gd name="connsiteY13" fmla="*/ 261495 h 902302"/>
                <a:gd name="connsiteX14" fmla="*/ 805265 w 1138019"/>
                <a:gd name="connsiteY14" fmla="*/ 326147 h 902302"/>
                <a:gd name="connsiteX15" fmla="*/ 809068 w 1138019"/>
                <a:gd name="connsiteY15" fmla="*/ 331851 h 902302"/>
                <a:gd name="connsiteX16" fmla="*/ 866112 w 1138019"/>
                <a:gd name="connsiteY16" fmla="*/ 468759 h 902302"/>
                <a:gd name="connsiteX17" fmla="*/ 1093335 w 1138019"/>
                <a:gd name="connsiteY17" fmla="*/ 464956 h 902302"/>
                <a:gd name="connsiteX18" fmla="*/ 1104744 w 1138019"/>
                <a:gd name="connsiteY18" fmla="*/ 470661 h 902302"/>
                <a:gd name="connsiteX19" fmla="*/ 1107596 w 1138019"/>
                <a:gd name="connsiteY19" fmla="*/ 483021 h 902302"/>
                <a:gd name="connsiteX20" fmla="*/ 1056257 w 1138019"/>
                <a:gd name="connsiteY20" fmla="*/ 669368 h 902302"/>
                <a:gd name="connsiteX21" fmla="*/ 1135167 w 1138019"/>
                <a:gd name="connsiteY21" fmla="*/ 775852 h 902302"/>
                <a:gd name="connsiteX22" fmla="*/ 1138019 w 1138019"/>
                <a:gd name="connsiteY22" fmla="*/ 784409 h 902302"/>
                <a:gd name="connsiteX23" fmla="*/ 1138019 w 1138019"/>
                <a:gd name="connsiteY23" fmla="*/ 859519 h 902302"/>
                <a:gd name="connsiteX24" fmla="*/ 1132315 w 1138019"/>
                <a:gd name="connsiteY24" fmla="*/ 870928 h 902302"/>
                <a:gd name="connsiteX25" fmla="*/ 1119956 w 1138019"/>
                <a:gd name="connsiteY25" fmla="*/ 873780 h 902302"/>
                <a:gd name="connsiteX26" fmla="*/ 868964 w 1138019"/>
                <a:gd name="connsiteY26" fmla="*/ 815784 h 902302"/>
                <a:gd name="connsiteX27" fmla="*/ 701636 w 1138019"/>
                <a:gd name="connsiteY27" fmla="*/ 837651 h 902302"/>
                <a:gd name="connsiteX28" fmla="*/ 638888 w 1138019"/>
                <a:gd name="connsiteY28" fmla="*/ 898499 h 902302"/>
                <a:gd name="connsiteX29" fmla="*/ 628430 w 1138019"/>
                <a:gd name="connsiteY29" fmla="*/ 902302 h 902302"/>
                <a:gd name="connsiteX30" fmla="*/ 501984 w 1138019"/>
                <a:gd name="connsiteY30" fmla="*/ 873780 h 902302"/>
                <a:gd name="connsiteX31" fmla="*/ 622726 w 1138019"/>
                <a:gd name="connsiteY31" fmla="*/ 873780 h 902302"/>
                <a:gd name="connsiteX32" fmla="*/ 685474 w 1138019"/>
                <a:gd name="connsiteY32" fmla="*/ 812932 h 902302"/>
                <a:gd name="connsiteX33" fmla="*/ 693079 w 1138019"/>
                <a:gd name="connsiteY33" fmla="*/ 809129 h 902302"/>
                <a:gd name="connsiteX34" fmla="*/ 868013 w 1138019"/>
                <a:gd name="connsiteY34" fmla="*/ 786311 h 902302"/>
                <a:gd name="connsiteX35" fmla="*/ 872767 w 1138019"/>
                <a:gd name="connsiteY35" fmla="*/ 786311 h 902302"/>
                <a:gd name="connsiteX36" fmla="*/ 1109498 w 1138019"/>
                <a:gd name="connsiteY36" fmla="*/ 840504 h 902302"/>
                <a:gd name="connsiteX37" fmla="*/ 1109498 w 1138019"/>
                <a:gd name="connsiteY37" fmla="*/ 788212 h 902302"/>
                <a:gd name="connsiteX38" fmla="*/ 1028686 w 1138019"/>
                <a:gd name="connsiteY38" fmla="*/ 679826 h 902302"/>
                <a:gd name="connsiteX39" fmla="*/ 1026784 w 1138019"/>
                <a:gd name="connsiteY39" fmla="*/ 667467 h 902302"/>
                <a:gd name="connsiteX40" fmla="*/ 1075271 w 1138019"/>
                <a:gd name="connsiteY40" fmla="*/ 492528 h 902302"/>
                <a:gd name="connsiteX41" fmla="*/ 857555 w 1138019"/>
                <a:gd name="connsiteY41" fmla="*/ 496331 h 902302"/>
                <a:gd name="connsiteX42" fmla="*/ 844245 w 1138019"/>
                <a:gd name="connsiteY42" fmla="*/ 487774 h 902302"/>
                <a:gd name="connsiteX43" fmla="*/ 785300 w 1138019"/>
                <a:gd name="connsiteY43" fmla="*/ 345162 h 902302"/>
                <a:gd name="connsiteX44" fmla="*/ 713045 w 1138019"/>
                <a:gd name="connsiteY44" fmla="*/ 286215 h 902302"/>
                <a:gd name="connsiteX45" fmla="*/ 540963 w 1138019"/>
                <a:gd name="connsiteY45" fmla="*/ 286215 h 902302"/>
                <a:gd name="connsiteX46" fmla="*/ 532407 w 1138019"/>
                <a:gd name="connsiteY46" fmla="*/ 283363 h 902302"/>
                <a:gd name="connsiteX47" fmla="*/ 174934 w 1138019"/>
                <a:gd name="connsiteY47" fmla="*/ 29512 h 902302"/>
                <a:gd name="connsiteX48" fmla="*/ 77009 w 1138019"/>
                <a:gd name="connsiteY48" fmla="*/ 71345 h 902302"/>
                <a:gd name="connsiteX49" fmla="*/ 29472 w 1138019"/>
                <a:gd name="connsiteY49" fmla="*/ 376536 h 902302"/>
                <a:gd name="connsiteX50" fmla="*/ 273809 w 1138019"/>
                <a:gd name="connsiteY50" fmla="*/ 804375 h 902302"/>
                <a:gd name="connsiteX51" fmla="*/ 501984 w 1138019"/>
                <a:gd name="connsiteY51" fmla="*/ 873780 h 9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019" h="902302">
                  <a:moveTo>
                    <a:pt x="628430" y="902302"/>
                  </a:moveTo>
                  <a:lnTo>
                    <a:pt x="499131" y="902302"/>
                  </a:lnTo>
                  <a:cubicBezTo>
                    <a:pt x="498181" y="902302"/>
                    <a:pt x="496279" y="902302"/>
                    <a:pt x="495328" y="901352"/>
                  </a:cubicBezTo>
                  <a:lnTo>
                    <a:pt x="260499" y="830996"/>
                  </a:lnTo>
                  <a:cubicBezTo>
                    <a:pt x="256696" y="830045"/>
                    <a:pt x="253844" y="827193"/>
                    <a:pt x="251942" y="824341"/>
                  </a:cubicBezTo>
                  <a:lnTo>
                    <a:pt x="1901" y="386995"/>
                  </a:lnTo>
                  <a:cubicBezTo>
                    <a:pt x="0" y="384142"/>
                    <a:pt x="0" y="381290"/>
                    <a:pt x="0" y="377487"/>
                  </a:cubicBezTo>
                  <a:lnTo>
                    <a:pt x="50389" y="58985"/>
                  </a:lnTo>
                  <a:cubicBezTo>
                    <a:pt x="51339" y="54231"/>
                    <a:pt x="54191" y="50428"/>
                    <a:pt x="58945" y="48527"/>
                  </a:cubicBezTo>
                  <a:lnTo>
                    <a:pt x="171131" y="989"/>
                  </a:lnTo>
                  <a:cubicBezTo>
                    <a:pt x="175884" y="-912"/>
                    <a:pt x="180638" y="39"/>
                    <a:pt x="185392" y="2891"/>
                  </a:cubicBezTo>
                  <a:lnTo>
                    <a:pt x="545717" y="258643"/>
                  </a:lnTo>
                  <a:lnTo>
                    <a:pt x="717798" y="258643"/>
                  </a:lnTo>
                  <a:cubicBezTo>
                    <a:pt x="720651" y="258643"/>
                    <a:pt x="724453" y="259594"/>
                    <a:pt x="726355" y="261495"/>
                  </a:cubicBezTo>
                  <a:lnTo>
                    <a:pt x="805265" y="326147"/>
                  </a:lnTo>
                  <a:cubicBezTo>
                    <a:pt x="807167" y="328048"/>
                    <a:pt x="808117" y="329950"/>
                    <a:pt x="809068" y="331851"/>
                  </a:cubicBezTo>
                  <a:lnTo>
                    <a:pt x="866112" y="468759"/>
                  </a:lnTo>
                  <a:lnTo>
                    <a:pt x="1093335" y="464956"/>
                  </a:lnTo>
                  <a:cubicBezTo>
                    <a:pt x="1098089" y="464956"/>
                    <a:pt x="1101892" y="466858"/>
                    <a:pt x="1104744" y="470661"/>
                  </a:cubicBezTo>
                  <a:cubicBezTo>
                    <a:pt x="1107596" y="474464"/>
                    <a:pt x="1108547" y="479218"/>
                    <a:pt x="1107596" y="483021"/>
                  </a:cubicBezTo>
                  <a:lnTo>
                    <a:pt x="1056257" y="669368"/>
                  </a:lnTo>
                  <a:lnTo>
                    <a:pt x="1135167" y="775852"/>
                  </a:lnTo>
                  <a:cubicBezTo>
                    <a:pt x="1137069" y="778705"/>
                    <a:pt x="1138019" y="781557"/>
                    <a:pt x="1138019" y="784409"/>
                  </a:cubicBezTo>
                  <a:lnTo>
                    <a:pt x="1138019" y="859519"/>
                  </a:lnTo>
                  <a:cubicBezTo>
                    <a:pt x="1138019" y="864272"/>
                    <a:pt x="1136118" y="868075"/>
                    <a:pt x="1132315" y="870928"/>
                  </a:cubicBezTo>
                  <a:cubicBezTo>
                    <a:pt x="1128512" y="873780"/>
                    <a:pt x="1124709" y="874731"/>
                    <a:pt x="1119956" y="873780"/>
                  </a:cubicBezTo>
                  <a:lnTo>
                    <a:pt x="868964" y="815784"/>
                  </a:lnTo>
                  <a:lnTo>
                    <a:pt x="701636" y="837651"/>
                  </a:lnTo>
                  <a:lnTo>
                    <a:pt x="638888" y="898499"/>
                  </a:lnTo>
                  <a:cubicBezTo>
                    <a:pt x="636036" y="901352"/>
                    <a:pt x="632233" y="902302"/>
                    <a:pt x="628430" y="902302"/>
                  </a:cubicBezTo>
                  <a:close/>
                  <a:moveTo>
                    <a:pt x="501984" y="873780"/>
                  </a:moveTo>
                  <a:lnTo>
                    <a:pt x="622726" y="873780"/>
                  </a:lnTo>
                  <a:lnTo>
                    <a:pt x="685474" y="812932"/>
                  </a:lnTo>
                  <a:cubicBezTo>
                    <a:pt x="687375" y="811030"/>
                    <a:pt x="690227" y="809129"/>
                    <a:pt x="693079" y="809129"/>
                  </a:cubicBezTo>
                  <a:lnTo>
                    <a:pt x="868013" y="786311"/>
                  </a:lnTo>
                  <a:cubicBezTo>
                    <a:pt x="869915" y="786311"/>
                    <a:pt x="871816" y="786311"/>
                    <a:pt x="872767" y="786311"/>
                  </a:cubicBezTo>
                  <a:lnTo>
                    <a:pt x="1109498" y="840504"/>
                  </a:lnTo>
                  <a:lnTo>
                    <a:pt x="1109498" y="788212"/>
                  </a:lnTo>
                  <a:lnTo>
                    <a:pt x="1028686" y="679826"/>
                  </a:lnTo>
                  <a:cubicBezTo>
                    <a:pt x="1025834" y="676023"/>
                    <a:pt x="1024883" y="671270"/>
                    <a:pt x="1026784" y="667467"/>
                  </a:cubicBezTo>
                  <a:lnTo>
                    <a:pt x="1075271" y="492528"/>
                  </a:lnTo>
                  <a:lnTo>
                    <a:pt x="857555" y="496331"/>
                  </a:lnTo>
                  <a:cubicBezTo>
                    <a:pt x="851851" y="496331"/>
                    <a:pt x="846146" y="492528"/>
                    <a:pt x="844245" y="487774"/>
                  </a:cubicBezTo>
                  <a:lnTo>
                    <a:pt x="785300" y="345162"/>
                  </a:lnTo>
                  <a:lnTo>
                    <a:pt x="713045" y="286215"/>
                  </a:lnTo>
                  <a:lnTo>
                    <a:pt x="540963" y="286215"/>
                  </a:lnTo>
                  <a:cubicBezTo>
                    <a:pt x="538111" y="286215"/>
                    <a:pt x="535259" y="285264"/>
                    <a:pt x="532407" y="283363"/>
                  </a:cubicBezTo>
                  <a:lnTo>
                    <a:pt x="174934" y="29512"/>
                  </a:lnTo>
                  <a:lnTo>
                    <a:pt x="77009" y="71345"/>
                  </a:lnTo>
                  <a:lnTo>
                    <a:pt x="29472" y="376536"/>
                  </a:lnTo>
                  <a:lnTo>
                    <a:pt x="273809" y="804375"/>
                  </a:lnTo>
                  <a:lnTo>
                    <a:pt x="501984" y="87378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00A4BC-E594-1D45-B3AD-F99FAF2C72BF}"/>
                </a:ext>
              </a:extLst>
            </p:cNvPr>
            <p:cNvSpPr/>
            <p:nvPr/>
          </p:nvSpPr>
          <p:spPr>
            <a:xfrm>
              <a:off x="5401019" y="1341918"/>
              <a:ext cx="696556" cy="589646"/>
            </a:xfrm>
            <a:custGeom>
              <a:avLst/>
              <a:gdLst>
                <a:gd name="connsiteX0" fmla="*/ 399305 w 696556"/>
                <a:gd name="connsiteY0" fmla="*/ 589647 h 589646"/>
                <a:gd name="connsiteX1" fmla="*/ 398354 w 696556"/>
                <a:gd name="connsiteY1" fmla="*/ 589647 h 589646"/>
                <a:gd name="connsiteX2" fmla="*/ 119791 w 696556"/>
                <a:gd name="connsiteY2" fmla="*/ 570632 h 589646"/>
                <a:gd name="connsiteX3" fmla="*/ 113136 w 696556"/>
                <a:gd name="connsiteY3" fmla="*/ 568730 h 589646"/>
                <a:gd name="connsiteX4" fmla="*/ 6655 w 696556"/>
                <a:gd name="connsiteY4" fmla="*/ 500276 h 589646"/>
                <a:gd name="connsiteX5" fmla="*/ 0 w 696556"/>
                <a:gd name="connsiteY5" fmla="*/ 487916 h 589646"/>
                <a:gd name="connsiteX6" fmla="*/ 6655 w 696556"/>
                <a:gd name="connsiteY6" fmla="*/ 244523 h 589646"/>
                <a:gd name="connsiteX7" fmla="*/ 10458 w 696556"/>
                <a:gd name="connsiteY7" fmla="*/ 235016 h 589646"/>
                <a:gd name="connsiteX8" fmla="*/ 195850 w 696556"/>
                <a:gd name="connsiteY8" fmla="*/ 31555 h 589646"/>
                <a:gd name="connsiteX9" fmla="*/ 204406 w 696556"/>
                <a:gd name="connsiteY9" fmla="*/ 26801 h 589646"/>
                <a:gd name="connsiteX10" fmla="*/ 435433 w 696556"/>
                <a:gd name="connsiteY10" fmla="*/ 180 h 589646"/>
                <a:gd name="connsiteX11" fmla="*/ 449693 w 696556"/>
                <a:gd name="connsiteY11" fmla="*/ 7786 h 589646"/>
                <a:gd name="connsiteX12" fmla="*/ 694981 w 696556"/>
                <a:gd name="connsiteY12" fmla="*/ 446083 h 589646"/>
                <a:gd name="connsiteX13" fmla="*/ 695932 w 696556"/>
                <a:gd name="connsiteY13" fmla="*/ 457492 h 589646"/>
                <a:gd name="connsiteX14" fmla="*/ 688326 w 696556"/>
                <a:gd name="connsiteY14" fmla="*/ 466049 h 589646"/>
                <a:gd name="connsiteX15" fmla="*/ 405009 w 696556"/>
                <a:gd name="connsiteY15" fmla="*/ 588696 h 589646"/>
                <a:gd name="connsiteX16" fmla="*/ 399305 w 696556"/>
                <a:gd name="connsiteY16" fmla="*/ 589647 h 589646"/>
                <a:gd name="connsiteX17" fmla="*/ 125496 w 696556"/>
                <a:gd name="connsiteY17" fmla="*/ 543060 h 589646"/>
                <a:gd name="connsiteX18" fmla="*/ 397404 w 696556"/>
                <a:gd name="connsiteY18" fmla="*/ 561124 h 589646"/>
                <a:gd name="connsiteX19" fmla="*/ 662656 w 696556"/>
                <a:gd name="connsiteY19" fmla="*/ 446083 h 589646"/>
                <a:gd name="connsiteX20" fmla="*/ 429728 w 696556"/>
                <a:gd name="connsiteY20" fmla="*/ 28703 h 589646"/>
                <a:gd name="connsiteX21" fmla="*/ 213913 w 696556"/>
                <a:gd name="connsiteY21" fmla="*/ 54373 h 589646"/>
                <a:gd name="connsiteX22" fmla="*/ 36128 w 696556"/>
                <a:gd name="connsiteY22" fmla="*/ 250228 h 589646"/>
                <a:gd name="connsiteX23" fmla="*/ 30423 w 696556"/>
                <a:gd name="connsiteY23" fmla="*/ 480310 h 589646"/>
                <a:gd name="connsiteX24" fmla="*/ 125496 w 696556"/>
                <a:gd name="connsiteY24" fmla="*/ 543060 h 58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556" h="589646">
                  <a:moveTo>
                    <a:pt x="399305" y="589647"/>
                  </a:moveTo>
                  <a:cubicBezTo>
                    <a:pt x="399305" y="589647"/>
                    <a:pt x="398354" y="589647"/>
                    <a:pt x="398354" y="589647"/>
                  </a:cubicBezTo>
                  <a:lnTo>
                    <a:pt x="119791" y="570632"/>
                  </a:lnTo>
                  <a:cubicBezTo>
                    <a:pt x="116939" y="570632"/>
                    <a:pt x="115038" y="569681"/>
                    <a:pt x="113136" y="568730"/>
                  </a:cubicBezTo>
                  <a:lnTo>
                    <a:pt x="6655" y="500276"/>
                  </a:lnTo>
                  <a:cubicBezTo>
                    <a:pt x="2852" y="497424"/>
                    <a:pt x="0" y="492670"/>
                    <a:pt x="0" y="487916"/>
                  </a:cubicBezTo>
                  <a:lnTo>
                    <a:pt x="6655" y="244523"/>
                  </a:lnTo>
                  <a:cubicBezTo>
                    <a:pt x="6655" y="240721"/>
                    <a:pt x="7606" y="237868"/>
                    <a:pt x="10458" y="235016"/>
                  </a:cubicBezTo>
                  <a:lnTo>
                    <a:pt x="195850" y="31555"/>
                  </a:lnTo>
                  <a:cubicBezTo>
                    <a:pt x="197751" y="28703"/>
                    <a:pt x="201554" y="27752"/>
                    <a:pt x="204406" y="26801"/>
                  </a:cubicBezTo>
                  <a:lnTo>
                    <a:pt x="435433" y="180"/>
                  </a:lnTo>
                  <a:cubicBezTo>
                    <a:pt x="441137" y="-771"/>
                    <a:pt x="446841" y="2082"/>
                    <a:pt x="449693" y="7786"/>
                  </a:cubicBezTo>
                  <a:lnTo>
                    <a:pt x="694981" y="446083"/>
                  </a:lnTo>
                  <a:cubicBezTo>
                    <a:pt x="696882" y="449886"/>
                    <a:pt x="696882" y="453689"/>
                    <a:pt x="695932" y="457492"/>
                  </a:cubicBezTo>
                  <a:cubicBezTo>
                    <a:pt x="694981" y="461295"/>
                    <a:pt x="692129" y="464147"/>
                    <a:pt x="688326" y="466049"/>
                  </a:cubicBezTo>
                  <a:lnTo>
                    <a:pt x="405009" y="588696"/>
                  </a:lnTo>
                  <a:cubicBezTo>
                    <a:pt x="404059" y="589647"/>
                    <a:pt x="402157" y="589647"/>
                    <a:pt x="399305" y="589647"/>
                  </a:cubicBezTo>
                  <a:close/>
                  <a:moveTo>
                    <a:pt x="125496" y="543060"/>
                  </a:moveTo>
                  <a:lnTo>
                    <a:pt x="397404" y="561124"/>
                  </a:lnTo>
                  <a:lnTo>
                    <a:pt x="662656" y="446083"/>
                  </a:lnTo>
                  <a:lnTo>
                    <a:pt x="429728" y="28703"/>
                  </a:lnTo>
                  <a:lnTo>
                    <a:pt x="213913" y="54373"/>
                  </a:lnTo>
                  <a:lnTo>
                    <a:pt x="36128" y="250228"/>
                  </a:lnTo>
                  <a:lnTo>
                    <a:pt x="30423" y="480310"/>
                  </a:lnTo>
                  <a:lnTo>
                    <a:pt x="125496" y="54306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65DF4E-3910-8345-8BD8-8332DEB35921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6BABFAB-B142-234E-B165-205150B51EA1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AA535F-ED11-6848-B383-D0CCBBC95BD4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721236-3D68-424A-9A13-7338BA391EAD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041E0EC-7F24-AD44-AA1A-34AE1EC79464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B257116-D896-CA4D-ADB8-94A1E2C85652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2FB4EE3-DAF2-FC4A-8CF6-BCB0495007AD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raphic 7">
              <a:extLst>
                <a:ext uri="{FF2B5EF4-FFF2-40B4-BE49-F238E27FC236}">
                  <a16:creationId xmlns:a16="http://schemas.microsoft.com/office/drawing/2014/main" id="{2E9A875D-1DBD-2945-935E-9E7311745156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F4AB9BC-AA27-944E-85F0-0ADB67163A38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18A546D-4D4A-CA41-9269-5C1A47C5CC1D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E979202-700A-3D4A-B05D-A9C7AD7C3C41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F66B5F-C0A4-F14B-B2B9-0AFE24D8276A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32C99FE1-F0D9-124D-B563-CEA41BBC7360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60885551-BE91-EC41-895B-ADF58A5D9E9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5D035FD-973A-0E4E-9C3B-D8E99187ED26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60D7C2A6-62F7-6845-B1F0-795470E694EA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5C0E2FC-8B8F-9246-98B5-A14EEB46F3A5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C08A3EA-0445-3B4B-ABA8-5F4F01DC3259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05B5438-B6C1-6344-8B5F-3A38DEF156BB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74A471-FCD3-814A-B886-F5005AE61BE2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76185B3-464C-F248-9026-8B7C445C9491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BC2DF6B-E282-5944-99B2-E8A171255120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8E707F-C976-164A-ADA4-2874F69B6CC8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0C3E491-6334-8141-9372-88C643C2DE12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D30F2C1-34D7-1E49-8AC3-55A072EC029F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C991D2-620F-B14A-B6C6-E9218C7C3838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955E1C-A68E-A34F-B7C9-BB5E54CF42C6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C113A9-7D8F-D747-9467-E6CCF5BC23F8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0E901D7-2F14-9743-B840-0D675D3CD187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682846-7E6F-8B40-968A-0E19C87EADEF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529EDA82-A779-4647-924E-DAF82C0E4E4E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A4259B3-B2AA-A94A-974B-6E2BD103FBFD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9350DAE-6951-3D4A-90AA-5C59F96287C5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4D94206-C32F-B642-B69B-D47AF83EE6E4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CF97FF4-A37A-CC47-A47D-CBDA9889976E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B92B7AE0-857D-B94F-8873-8A36E04BF1FF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87C821F-160B-3445-BE22-3B40F9E2DD0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47A581F-B1B5-DA49-A7DE-8C2424592E68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raphic 7">
              <a:extLst>
                <a:ext uri="{FF2B5EF4-FFF2-40B4-BE49-F238E27FC236}">
                  <a16:creationId xmlns:a16="http://schemas.microsoft.com/office/drawing/2014/main" id="{222AC5E6-C295-C141-93C4-EE7A81C48E04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B1F35AE-97B7-A645-B684-5F408C0FA512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B6DA336-B35C-FD44-9BD5-3546BC2CF04B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02C2810-530C-1141-AE0D-EC0C8BF9F608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074141D-C6EC-D740-8655-EE75E9392CAF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AC786A4-F923-324E-ADD1-E561A1C3E06B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1EAF7F6-8E81-9D49-9D18-CC0406F9D1FC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D4E7D27-5CE1-4044-9B49-5F12A6B0FE87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4E262D4-AB5E-754F-BE89-01E16B93020B}"/>
                </a:ext>
              </a:extLst>
            </p:cNvPr>
            <p:cNvSpPr/>
            <p:nvPr/>
          </p:nvSpPr>
          <p:spPr>
            <a:xfrm>
              <a:off x="4506385" y="970316"/>
              <a:ext cx="3135309" cy="4904018"/>
            </a:xfrm>
            <a:custGeom>
              <a:avLst/>
              <a:gdLst>
                <a:gd name="connsiteX0" fmla="*/ 2624004 w 3135309"/>
                <a:gd name="connsiteY0" fmla="*/ 4904019 h 4904018"/>
                <a:gd name="connsiteX1" fmla="*/ 2619251 w 3135309"/>
                <a:gd name="connsiteY1" fmla="*/ 4903068 h 4904018"/>
                <a:gd name="connsiteX2" fmla="*/ 2392978 w 3135309"/>
                <a:gd name="connsiteY2" fmla="*/ 4814648 h 4904018"/>
                <a:gd name="connsiteX3" fmla="*/ 2386323 w 3135309"/>
                <a:gd name="connsiteY3" fmla="*/ 4808944 h 4904018"/>
                <a:gd name="connsiteX4" fmla="*/ 2221847 w 3135309"/>
                <a:gd name="connsiteY4" fmla="*/ 4552241 h 4904018"/>
                <a:gd name="connsiteX5" fmla="*/ 2100154 w 3135309"/>
                <a:gd name="connsiteY5" fmla="*/ 4494245 h 4904018"/>
                <a:gd name="connsiteX6" fmla="*/ 1981314 w 3135309"/>
                <a:gd name="connsiteY6" fmla="*/ 4707213 h 4904018"/>
                <a:gd name="connsiteX7" fmla="*/ 1962299 w 3135309"/>
                <a:gd name="connsiteY7" fmla="*/ 4712918 h 4904018"/>
                <a:gd name="connsiteX8" fmla="*/ 1870079 w 3135309"/>
                <a:gd name="connsiteY8" fmla="*/ 4664430 h 4904018"/>
                <a:gd name="connsiteX9" fmla="*/ 1704652 w 3135309"/>
                <a:gd name="connsiteY9" fmla="*/ 4744293 h 4904018"/>
                <a:gd name="connsiteX10" fmla="*/ 1692293 w 3135309"/>
                <a:gd name="connsiteY10" fmla="*/ 4744293 h 4904018"/>
                <a:gd name="connsiteX11" fmla="*/ 1684687 w 3135309"/>
                <a:gd name="connsiteY11" fmla="*/ 4733834 h 4904018"/>
                <a:gd name="connsiteX12" fmla="*/ 1640954 w 3135309"/>
                <a:gd name="connsiteY12" fmla="*/ 4508506 h 4904018"/>
                <a:gd name="connsiteX13" fmla="*/ 1574403 w 3135309"/>
                <a:gd name="connsiteY13" fmla="*/ 4516112 h 4904018"/>
                <a:gd name="connsiteX14" fmla="*/ 1530669 w 3135309"/>
                <a:gd name="connsiteY14" fmla="*/ 4577911 h 4904018"/>
                <a:gd name="connsiteX15" fmla="*/ 1518310 w 3135309"/>
                <a:gd name="connsiteY15" fmla="*/ 4583616 h 4904018"/>
                <a:gd name="connsiteX16" fmla="*/ 1309150 w 3135309"/>
                <a:gd name="connsiteY16" fmla="*/ 4574108 h 4904018"/>
                <a:gd name="connsiteX17" fmla="*/ 1303446 w 3135309"/>
                <a:gd name="connsiteY17" fmla="*/ 4572206 h 4904018"/>
                <a:gd name="connsiteX18" fmla="*/ 1097138 w 3135309"/>
                <a:gd name="connsiteY18" fmla="*/ 4464772 h 4904018"/>
                <a:gd name="connsiteX19" fmla="*/ 1011573 w 3135309"/>
                <a:gd name="connsiteY19" fmla="*/ 4610237 h 4904018"/>
                <a:gd name="connsiteX20" fmla="*/ 1048651 w 3135309"/>
                <a:gd name="connsiteY20" fmla="*/ 4833663 h 4904018"/>
                <a:gd name="connsiteX21" fmla="*/ 1042947 w 3135309"/>
                <a:gd name="connsiteY21" fmla="*/ 4847925 h 4904018"/>
                <a:gd name="connsiteX22" fmla="*/ 1027735 w 3135309"/>
                <a:gd name="connsiteY22" fmla="*/ 4848876 h 4904018"/>
                <a:gd name="connsiteX23" fmla="*/ 859457 w 3135309"/>
                <a:gd name="connsiteY23" fmla="*/ 4760455 h 4904018"/>
                <a:gd name="connsiteX24" fmla="*/ 851851 w 3135309"/>
                <a:gd name="connsiteY24" fmla="*/ 4748096 h 4904018"/>
                <a:gd name="connsiteX25" fmla="*/ 858506 w 3135309"/>
                <a:gd name="connsiteY25" fmla="*/ 4735736 h 4904018"/>
                <a:gd name="connsiteX26" fmla="*/ 908894 w 3135309"/>
                <a:gd name="connsiteY26" fmla="*/ 4702460 h 4904018"/>
                <a:gd name="connsiteX27" fmla="*/ 874668 w 3135309"/>
                <a:gd name="connsiteY27" fmla="*/ 4677740 h 4904018"/>
                <a:gd name="connsiteX28" fmla="*/ 849949 w 3135309"/>
                <a:gd name="connsiteY28" fmla="*/ 4685346 h 4904018"/>
                <a:gd name="connsiteX29" fmla="*/ 837590 w 3135309"/>
                <a:gd name="connsiteY29" fmla="*/ 4683445 h 4904018"/>
                <a:gd name="connsiteX30" fmla="*/ 772940 w 3135309"/>
                <a:gd name="connsiteY30" fmla="*/ 4641612 h 4904018"/>
                <a:gd name="connsiteX31" fmla="*/ 766285 w 3135309"/>
                <a:gd name="connsiteY31" fmla="*/ 4627350 h 4904018"/>
                <a:gd name="connsiteX32" fmla="*/ 781497 w 3135309"/>
                <a:gd name="connsiteY32" fmla="*/ 4527521 h 4904018"/>
                <a:gd name="connsiteX33" fmla="*/ 752025 w 3135309"/>
                <a:gd name="connsiteY33" fmla="*/ 4469525 h 4904018"/>
                <a:gd name="connsiteX34" fmla="*/ 756778 w 3135309"/>
                <a:gd name="connsiteY34" fmla="*/ 4451461 h 4904018"/>
                <a:gd name="connsiteX35" fmla="*/ 797659 w 3135309"/>
                <a:gd name="connsiteY35" fmla="*/ 4424840 h 4904018"/>
                <a:gd name="connsiteX36" fmla="*/ 806216 w 3135309"/>
                <a:gd name="connsiteY36" fmla="*/ 4422939 h 4904018"/>
                <a:gd name="connsiteX37" fmla="*/ 557126 w 3135309"/>
                <a:gd name="connsiteY37" fmla="*/ 4093027 h 4904018"/>
                <a:gd name="connsiteX38" fmla="*/ 557126 w 3135309"/>
                <a:gd name="connsiteY38" fmla="*/ 4075914 h 4904018"/>
                <a:gd name="connsiteX39" fmla="*/ 663607 w 3135309"/>
                <a:gd name="connsiteY39" fmla="*/ 3919990 h 4904018"/>
                <a:gd name="connsiteX40" fmla="*/ 675966 w 3135309"/>
                <a:gd name="connsiteY40" fmla="*/ 3913335 h 4904018"/>
                <a:gd name="connsiteX41" fmla="*/ 687375 w 3135309"/>
                <a:gd name="connsiteY41" fmla="*/ 3919990 h 4904018"/>
                <a:gd name="connsiteX42" fmla="*/ 712094 w 3135309"/>
                <a:gd name="connsiteY42" fmla="*/ 3958021 h 4904018"/>
                <a:gd name="connsiteX43" fmla="*/ 798610 w 3135309"/>
                <a:gd name="connsiteY43" fmla="*/ 3821112 h 4904018"/>
                <a:gd name="connsiteX44" fmla="*/ 749172 w 3135309"/>
                <a:gd name="connsiteY44" fmla="*/ 3622405 h 4904018"/>
                <a:gd name="connsiteX45" fmla="*/ 586598 w 3135309"/>
                <a:gd name="connsiteY45" fmla="*/ 3450319 h 4904018"/>
                <a:gd name="connsiteX46" fmla="*/ 504836 w 3135309"/>
                <a:gd name="connsiteY46" fmla="*/ 3485497 h 4904018"/>
                <a:gd name="connsiteX47" fmla="*/ 496279 w 3135309"/>
                <a:gd name="connsiteY47" fmla="*/ 3486447 h 4904018"/>
                <a:gd name="connsiteX48" fmla="*/ 329902 w 3135309"/>
                <a:gd name="connsiteY48" fmla="*/ 3452220 h 4904018"/>
                <a:gd name="connsiteX49" fmla="*/ 319444 w 3135309"/>
                <a:gd name="connsiteY49" fmla="*/ 3443664 h 4904018"/>
                <a:gd name="connsiteX50" fmla="*/ 258598 w 3135309"/>
                <a:gd name="connsiteY50" fmla="*/ 3283937 h 4904018"/>
                <a:gd name="connsiteX51" fmla="*/ 190145 w 3135309"/>
                <a:gd name="connsiteY51" fmla="*/ 3302001 h 4904018"/>
                <a:gd name="connsiteX52" fmla="*/ 178737 w 3135309"/>
                <a:gd name="connsiteY52" fmla="*/ 3300100 h 4904018"/>
                <a:gd name="connsiteX53" fmla="*/ 6655 w 3135309"/>
                <a:gd name="connsiteY53" fmla="*/ 3196468 h 4904018"/>
                <a:gd name="connsiteX54" fmla="*/ 0 w 3135309"/>
                <a:gd name="connsiteY54" fmla="*/ 3184108 h 4904018"/>
                <a:gd name="connsiteX55" fmla="*/ 2852 w 3135309"/>
                <a:gd name="connsiteY55" fmla="*/ 2965435 h 4904018"/>
                <a:gd name="connsiteX56" fmla="*/ 5704 w 3135309"/>
                <a:gd name="connsiteY56" fmla="*/ 2956878 h 4904018"/>
                <a:gd name="connsiteX57" fmla="*/ 158771 w 3135309"/>
                <a:gd name="connsiteY57" fmla="*/ 2772432 h 4904018"/>
                <a:gd name="connsiteX58" fmla="*/ 172081 w 3135309"/>
                <a:gd name="connsiteY58" fmla="*/ 2767679 h 4904018"/>
                <a:gd name="connsiteX59" fmla="*/ 367931 w 3135309"/>
                <a:gd name="connsiteY59" fmla="*/ 2795250 h 4904018"/>
                <a:gd name="connsiteX60" fmla="*/ 409763 w 3135309"/>
                <a:gd name="connsiteY60" fmla="*/ 2715387 h 4904018"/>
                <a:gd name="connsiteX61" fmla="*/ 422122 w 3135309"/>
                <a:gd name="connsiteY61" fmla="*/ 2707781 h 4904018"/>
                <a:gd name="connsiteX62" fmla="*/ 591352 w 3135309"/>
                <a:gd name="connsiteY62" fmla="*/ 2710633 h 4904018"/>
                <a:gd name="connsiteX63" fmla="*/ 622726 w 3135309"/>
                <a:gd name="connsiteY63" fmla="*/ 2433014 h 4904018"/>
                <a:gd name="connsiteX64" fmla="*/ 566633 w 3135309"/>
                <a:gd name="connsiteY64" fmla="*/ 2356953 h 4904018"/>
                <a:gd name="connsiteX65" fmla="*/ 567584 w 3135309"/>
                <a:gd name="connsiteY65" fmla="*/ 2338889 h 4904018"/>
                <a:gd name="connsiteX66" fmla="*/ 608465 w 3135309"/>
                <a:gd name="connsiteY66" fmla="*/ 2293253 h 4904018"/>
                <a:gd name="connsiteX67" fmla="*/ 439236 w 3135309"/>
                <a:gd name="connsiteY67" fmla="*/ 1822631 h 4904018"/>
                <a:gd name="connsiteX68" fmla="*/ 443989 w 3135309"/>
                <a:gd name="connsiteY68" fmla="*/ 1806468 h 4904018"/>
                <a:gd name="connsiteX69" fmla="*/ 502934 w 3135309"/>
                <a:gd name="connsiteY69" fmla="*/ 1762733 h 4904018"/>
                <a:gd name="connsiteX70" fmla="*/ 405009 w 3135309"/>
                <a:gd name="connsiteY70" fmla="*/ 1631530 h 4904018"/>
                <a:gd name="connsiteX71" fmla="*/ 402157 w 3135309"/>
                <a:gd name="connsiteY71" fmla="*/ 1624874 h 4904018"/>
                <a:gd name="connsiteX72" fmla="*/ 367931 w 3135309"/>
                <a:gd name="connsiteY72" fmla="*/ 1328240 h 4904018"/>
                <a:gd name="connsiteX73" fmla="*/ 370783 w 3135309"/>
                <a:gd name="connsiteY73" fmla="*/ 1317781 h 4904018"/>
                <a:gd name="connsiteX74" fmla="*/ 445891 w 3135309"/>
                <a:gd name="connsiteY74" fmla="*/ 1214149 h 4904018"/>
                <a:gd name="connsiteX75" fmla="*/ 451595 w 3135309"/>
                <a:gd name="connsiteY75" fmla="*/ 1209396 h 4904018"/>
                <a:gd name="connsiteX76" fmla="*/ 695932 w 3135309"/>
                <a:gd name="connsiteY76" fmla="*/ 1102911 h 4904018"/>
                <a:gd name="connsiteX77" fmla="*/ 704488 w 3135309"/>
                <a:gd name="connsiteY77" fmla="*/ 1101961 h 4904018"/>
                <a:gd name="connsiteX78" fmla="*/ 875619 w 3135309"/>
                <a:gd name="connsiteY78" fmla="*/ 1137138 h 4904018"/>
                <a:gd name="connsiteX79" fmla="*/ 893683 w 3135309"/>
                <a:gd name="connsiteY79" fmla="*/ 613274 h 4904018"/>
                <a:gd name="connsiteX80" fmla="*/ 897486 w 3135309"/>
                <a:gd name="connsiteY80" fmla="*/ 603766 h 4904018"/>
                <a:gd name="connsiteX81" fmla="*/ 1084779 w 3135309"/>
                <a:gd name="connsiteY81" fmla="*/ 398404 h 4904018"/>
                <a:gd name="connsiteX82" fmla="*/ 1094286 w 3135309"/>
                <a:gd name="connsiteY82" fmla="*/ 393650 h 4904018"/>
                <a:gd name="connsiteX83" fmla="*/ 1314855 w 3135309"/>
                <a:gd name="connsiteY83" fmla="*/ 373684 h 4904018"/>
                <a:gd name="connsiteX84" fmla="*/ 1360489 w 3135309"/>
                <a:gd name="connsiteY84" fmla="*/ 64690 h 4904018"/>
                <a:gd name="connsiteX85" fmla="*/ 1369046 w 3135309"/>
                <a:gd name="connsiteY85" fmla="*/ 53281 h 4904018"/>
                <a:gd name="connsiteX86" fmla="*/ 1491690 w 3135309"/>
                <a:gd name="connsiteY86" fmla="*/ 989 h 4904018"/>
                <a:gd name="connsiteX87" fmla="*/ 1505950 w 3135309"/>
                <a:gd name="connsiteY87" fmla="*/ 2891 h 4904018"/>
                <a:gd name="connsiteX88" fmla="*/ 1861522 w 3135309"/>
                <a:gd name="connsiteY88" fmla="*/ 257692 h 4904018"/>
                <a:gd name="connsiteX89" fmla="*/ 2041209 w 3135309"/>
                <a:gd name="connsiteY89" fmla="*/ 257692 h 4904018"/>
                <a:gd name="connsiteX90" fmla="*/ 2050717 w 3135309"/>
                <a:gd name="connsiteY90" fmla="*/ 261495 h 4904018"/>
                <a:gd name="connsiteX91" fmla="*/ 2128676 w 3135309"/>
                <a:gd name="connsiteY91" fmla="*/ 334703 h 4904018"/>
                <a:gd name="connsiteX92" fmla="*/ 2131528 w 3135309"/>
                <a:gd name="connsiteY92" fmla="*/ 339457 h 4904018"/>
                <a:gd name="connsiteX93" fmla="*/ 2190473 w 3135309"/>
                <a:gd name="connsiteY93" fmla="*/ 470661 h 4904018"/>
                <a:gd name="connsiteX94" fmla="*/ 2422451 w 3135309"/>
                <a:gd name="connsiteY94" fmla="*/ 463055 h 4904018"/>
                <a:gd name="connsiteX95" fmla="*/ 2433859 w 3135309"/>
                <a:gd name="connsiteY95" fmla="*/ 468759 h 4904018"/>
                <a:gd name="connsiteX96" fmla="*/ 2436712 w 3135309"/>
                <a:gd name="connsiteY96" fmla="*/ 481119 h 4904018"/>
                <a:gd name="connsiteX97" fmla="*/ 2382520 w 3135309"/>
                <a:gd name="connsiteY97" fmla="*/ 676023 h 4904018"/>
                <a:gd name="connsiteX98" fmla="*/ 2458578 w 3135309"/>
                <a:gd name="connsiteY98" fmla="*/ 776803 h 4904018"/>
                <a:gd name="connsiteX99" fmla="*/ 2461431 w 3135309"/>
                <a:gd name="connsiteY99" fmla="*/ 784409 h 4904018"/>
                <a:gd name="connsiteX100" fmla="*/ 2484248 w 3135309"/>
                <a:gd name="connsiteY100" fmla="*/ 1196085 h 4904018"/>
                <a:gd name="connsiteX101" fmla="*/ 2645871 w 3135309"/>
                <a:gd name="connsiteY101" fmla="*/ 1408103 h 4904018"/>
                <a:gd name="connsiteX102" fmla="*/ 2648723 w 3135309"/>
                <a:gd name="connsiteY102" fmla="*/ 1418561 h 4904018"/>
                <a:gd name="connsiteX103" fmla="*/ 2643019 w 3135309"/>
                <a:gd name="connsiteY103" fmla="*/ 1428069 h 4904018"/>
                <a:gd name="connsiteX104" fmla="*/ 2556503 w 3135309"/>
                <a:gd name="connsiteY104" fmla="*/ 1487966 h 4904018"/>
                <a:gd name="connsiteX105" fmla="*/ 2620202 w 3135309"/>
                <a:gd name="connsiteY105" fmla="*/ 1543110 h 4904018"/>
                <a:gd name="connsiteX106" fmla="*/ 2623054 w 3135309"/>
                <a:gd name="connsiteY106" fmla="*/ 1562125 h 4904018"/>
                <a:gd name="connsiteX107" fmla="*/ 2558404 w 3135309"/>
                <a:gd name="connsiteY107" fmla="*/ 1661003 h 4904018"/>
                <a:gd name="connsiteX108" fmla="*/ 2548897 w 3135309"/>
                <a:gd name="connsiteY108" fmla="*/ 1667658 h 4904018"/>
                <a:gd name="connsiteX109" fmla="*/ 2332132 w 3135309"/>
                <a:gd name="connsiteY109" fmla="*/ 1699984 h 4904018"/>
                <a:gd name="connsiteX110" fmla="*/ 2641118 w 3135309"/>
                <a:gd name="connsiteY110" fmla="*/ 2076482 h 4904018"/>
                <a:gd name="connsiteX111" fmla="*/ 2743796 w 3135309"/>
                <a:gd name="connsiteY111" fmla="*/ 2049861 h 4904018"/>
                <a:gd name="connsiteX112" fmla="*/ 2759959 w 3135309"/>
                <a:gd name="connsiteY112" fmla="*/ 2056516 h 4904018"/>
                <a:gd name="connsiteX113" fmla="*/ 2887356 w 3135309"/>
                <a:gd name="connsiteY113" fmla="*/ 2264731 h 4904018"/>
                <a:gd name="connsiteX114" fmla="*/ 2889257 w 3135309"/>
                <a:gd name="connsiteY114" fmla="*/ 2270435 h 4904018"/>
                <a:gd name="connsiteX115" fmla="*/ 2923483 w 3135309"/>
                <a:gd name="connsiteY115" fmla="*/ 2504320 h 4904018"/>
                <a:gd name="connsiteX116" fmla="*/ 2919680 w 3135309"/>
                <a:gd name="connsiteY116" fmla="*/ 2515729 h 4904018"/>
                <a:gd name="connsiteX117" fmla="*/ 2778022 w 3135309"/>
                <a:gd name="connsiteY117" fmla="*/ 2678308 h 4904018"/>
                <a:gd name="connsiteX118" fmla="*/ 2778022 w 3135309"/>
                <a:gd name="connsiteY118" fmla="*/ 2717289 h 4904018"/>
                <a:gd name="connsiteX119" fmla="*/ 2938695 w 3135309"/>
                <a:gd name="connsiteY119" fmla="*/ 2819970 h 4904018"/>
                <a:gd name="connsiteX120" fmla="*/ 3022359 w 3135309"/>
                <a:gd name="connsiteY120" fmla="*/ 2812364 h 4904018"/>
                <a:gd name="connsiteX121" fmla="*/ 3034718 w 3135309"/>
                <a:gd name="connsiteY121" fmla="*/ 2818068 h 4904018"/>
                <a:gd name="connsiteX122" fmla="*/ 3079403 w 3135309"/>
                <a:gd name="connsiteY122" fmla="*/ 2872261 h 4904018"/>
                <a:gd name="connsiteX123" fmla="*/ 3077501 w 3135309"/>
                <a:gd name="connsiteY123" fmla="*/ 2892227 h 4904018"/>
                <a:gd name="connsiteX124" fmla="*/ 3013802 w 3135309"/>
                <a:gd name="connsiteY124" fmla="*/ 2945469 h 4904018"/>
                <a:gd name="connsiteX125" fmla="*/ 3131693 w 3135309"/>
                <a:gd name="connsiteY125" fmla="*/ 3077624 h 4904018"/>
                <a:gd name="connsiteX126" fmla="*/ 3134545 w 3135309"/>
                <a:gd name="connsiteY126" fmla="*/ 3089984 h 4904018"/>
                <a:gd name="connsiteX127" fmla="*/ 3125988 w 3135309"/>
                <a:gd name="connsiteY127" fmla="*/ 3099491 h 4904018"/>
                <a:gd name="connsiteX128" fmla="*/ 3021408 w 3135309"/>
                <a:gd name="connsiteY128" fmla="*/ 3141324 h 4904018"/>
                <a:gd name="connsiteX129" fmla="*/ 2955808 w 3135309"/>
                <a:gd name="connsiteY129" fmla="*/ 3417993 h 4904018"/>
                <a:gd name="connsiteX130" fmla="*/ 2948202 w 3135309"/>
                <a:gd name="connsiteY130" fmla="*/ 3427501 h 4904018"/>
                <a:gd name="connsiteX131" fmla="*/ 2935843 w 3135309"/>
                <a:gd name="connsiteY131" fmla="*/ 3427501 h 4904018"/>
                <a:gd name="connsiteX132" fmla="*/ 2805593 w 3135309"/>
                <a:gd name="connsiteY132" fmla="*/ 3360948 h 4904018"/>
                <a:gd name="connsiteX133" fmla="*/ 2625906 w 3135309"/>
                <a:gd name="connsiteY133" fmla="*/ 3474087 h 4904018"/>
                <a:gd name="connsiteX134" fmla="*/ 2527031 w 3135309"/>
                <a:gd name="connsiteY134" fmla="*/ 3682302 h 4904018"/>
                <a:gd name="connsiteX135" fmla="*/ 2697211 w 3135309"/>
                <a:gd name="connsiteY135" fmla="*/ 3979888 h 4904018"/>
                <a:gd name="connsiteX136" fmla="*/ 2696260 w 3135309"/>
                <a:gd name="connsiteY136" fmla="*/ 3995100 h 4904018"/>
                <a:gd name="connsiteX137" fmla="*/ 2642069 w 3135309"/>
                <a:gd name="connsiteY137" fmla="*/ 4076865 h 4904018"/>
                <a:gd name="connsiteX138" fmla="*/ 2682950 w 3135309"/>
                <a:gd name="connsiteY138" fmla="*/ 4481885 h 4904018"/>
                <a:gd name="connsiteX139" fmla="*/ 2850277 w 3135309"/>
                <a:gd name="connsiteY139" fmla="*/ 4717672 h 4904018"/>
                <a:gd name="connsiteX140" fmla="*/ 2852179 w 3135309"/>
                <a:gd name="connsiteY140" fmla="*/ 4730031 h 4904018"/>
                <a:gd name="connsiteX141" fmla="*/ 2805593 w 3135309"/>
                <a:gd name="connsiteY141" fmla="*/ 4885955 h 4904018"/>
                <a:gd name="connsiteX142" fmla="*/ 2797988 w 3135309"/>
                <a:gd name="connsiteY142" fmla="*/ 4894512 h 4904018"/>
                <a:gd name="connsiteX143" fmla="*/ 2786579 w 3135309"/>
                <a:gd name="connsiteY143" fmla="*/ 4895462 h 4904018"/>
                <a:gd name="connsiteX144" fmla="*/ 2653477 w 3135309"/>
                <a:gd name="connsiteY144" fmla="*/ 4846023 h 4904018"/>
                <a:gd name="connsiteX145" fmla="*/ 2642069 w 3135309"/>
                <a:gd name="connsiteY145" fmla="*/ 4892610 h 4904018"/>
                <a:gd name="connsiteX146" fmla="*/ 2634463 w 3135309"/>
                <a:gd name="connsiteY146" fmla="*/ 4902118 h 4904018"/>
                <a:gd name="connsiteX147" fmla="*/ 2624004 w 3135309"/>
                <a:gd name="connsiteY147" fmla="*/ 4904019 h 4904018"/>
                <a:gd name="connsiteX148" fmla="*/ 2407239 w 3135309"/>
                <a:gd name="connsiteY148" fmla="*/ 4789929 h 4904018"/>
                <a:gd name="connsiteX149" fmla="*/ 2614497 w 3135309"/>
                <a:gd name="connsiteY149" fmla="*/ 4870743 h 4904018"/>
                <a:gd name="connsiteX150" fmla="*/ 2625906 w 3135309"/>
                <a:gd name="connsiteY150" fmla="*/ 4824156 h 4904018"/>
                <a:gd name="connsiteX151" fmla="*/ 2633512 w 3135309"/>
                <a:gd name="connsiteY151" fmla="*/ 4814648 h 4904018"/>
                <a:gd name="connsiteX152" fmla="*/ 2644921 w 3135309"/>
                <a:gd name="connsiteY152" fmla="*/ 4813698 h 4904018"/>
                <a:gd name="connsiteX153" fmla="*/ 2778973 w 3135309"/>
                <a:gd name="connsiteY153" fmla="*/ 4863137 h 4904018"/>
                <a:gd name="connsiteX154" fmla="*/ 2819854 w 3135309"/>
                <a:gd name="connsiteY154" fmla="*/ 4728130 h 4904018"/>
                <a:gd name="connsiteX155" fmla="*/ 2654428 w 3135309"/>
                <a:gd name="connsiteY155" fmla="*/ 4494245 h 4904018"/>
                <a:gd name="connsiteX156" fmla="*/ 2651576 w 3135309"/>
                <a:gd name="connsiteY156" fmla="*/ 4487590 h 4904018"/>
                <a:gd name="connsiteX157" fmla="*/ 2609744 w 3135309"/>
                <a:gd name="connsiteY157" fmla="*/ 4074012 h 4904018"/>
                <a:gd name="connsiteX158" fmla="*/ 2611645 w 3135309"/>
                <a:gd name="connsiteY158" fmla="*/ 4064505 h 4904018"/>
                <a:gd name="connsiteX159" fmla="*/ 2663935 w 3135309"/>
                <a:gd name="connsiteY159" fmla="*/ 3985592 h 4904018"/>
                <a:gd name="connsiteX160" fmla="*/ 2494706 w 3135309"/>
                <a:gd name="connsiteY160" fmla="*/ 3689908 h 4904018"/>
                <a:gd name="connsiteX161" fmla="*/ 2493755 w 3135309"/>
                <a:gd name="connsiteY161" fmla="*/ 3676598 h 4904018"/>
                <a:gd name="connsiteX162" fmla="*/ 2597384 w 3135309"/>
                <a:gd name="connsiteY162" fmla="*/ 3457925 h 4904018"/>
                <a:gd name="connsiteX163" fmla="*/ 2603089 w 3135309"/>
                <a:gd name="connsiteY163" fmla="*/ 3452220 h 4904018"/>
                <a:gd name="connsiteX164" fmla="*/ 2793234 w 3135309"/>
                <a:gd name="connsiteY164" fmla="*/ 3332425 h 4904018"/>
                <a:gd name="connsiteX165" fmla="*/ 2807495 w 3135309"/>
                <a:gd name="connsiteY165" fmla="*/ 3331475 h 4904018"/>
                <a:gd name="connsiteX166" fmla="*/ 2929188 w 3135309"/>
                <a:gd name="connsiteY166" fmla="*/ 3393273 h 4904018"/>
                <a:gd name="connsiteX167" fmla="*/ 2992886 w 3135309"/>
                <a:gd name="connsiteY167" fmla="*/ 3127063 h 4904018"/>
                <a:gd name="connsiteX168" fmla="*/ 3001443 w 3135309"/>
                <a:gd name="connsiteY168" fmla="*/ 3117555 h 4904018"/>
                <a:gd name="connsiteX169" fmla="*/ 3094614 w 3135309"/>
                <a:gd name="connsiteY169" fmla="*/ 3080476 h 4904018"/>
                <a:gd name="connsiteX170" fmla="*/ 2980527 w 3135309"/>
                <a:gd name="connsiteY170" fmla="*/ 2953075 h 4904018"/>
                <a:gd name="connsiteX171" fmla="*/ 2976724 w 3135309"/>
                <a:gd name="connsiteY171" fmla="*/ 2942617 h 4904018"/>
                <a:gd name="connsiteX172" fmla="*/ 2981478 w 3135309"/>
                <a:gd name="connsiteY172" fmla="*/ 2933109 h 4904018"/>
                <a:gd name="connsiteX173" fmla="*/ 3046127 w 3135309"/>
                <a:gd name="connsiteY173" fmla="*/ 2879867 h 4904018"/>
                <a:gd name="connsiteX174" fmla="*/ 3015704 w 3135309"/>
                <a:gd name="connsiteY174" fmla="*/ 2841837 h 4904018"/>
                <a:gd name="connsiteX175" fmla="*/ 2934892 w 3135309"/>
                <a:gd name="connsiteY175" fmla="*/ 2849443 h 4904018"/>
                <a:gd name="connsiteX176" fmla="*/ 2926336 w 3135309"/>
                <a:gd name="connsiteY176" fmla="*/ 2847542 h 4904018"/>
                <a:gd name="connsiteX177" fmla="*/ 2754254 w 3135309"/>
                <a:gd name="connsiteY177" fmla="*/ 2738205 h 4904018"/>
                <a:gd name="connsiteX178" fmla="*/ 2747599 w 3135309"/>
                <a:gd name="connsiteY178" fmla="*/ 2725846 h 4904018"/>
                <a:gd name="connsiteX179" fmla="*/ 2747599 w 3135309"/>
                <a:gd name="connsiteY179" fmla="*/ 2673554 h 4904018"/>
                <a:gd name="connsiteX180" fmla="*/ 2751402 w 3135309"/>
                <a:gd name="connsiteY180" fmla="*/ 2664047 h 4904018"/>
                <a:gd name="connsiteX181" fmla="*/ 2893060 w 3135309"/>
                <a:gd name="connsiteY181" fmla="*/ 2502419 h 4904018"/>
                <a:gd name="connsiteX182" fmla="*/ 2860736 w 3135309"/>
                <a:gd name="connsiteY182" fmla="*/ 2278041 h 4904018"/>
                <a:gd name="connsiteX183" fmla="*/ 2739993 w 3135309"/>
                <a:gd name="connsiteY183" fmla="*/ 2082186 h 4904018"/>
                <a:gd name="connsiteX184" fmla="*/ 2638265 w 3135309"/>
                <a:gd name="connsiteY184" fmla="*/ 2107857 h 4904018"/>
                <a:gd name="connsiteX185" fmla="*/ 2624004 w 3135309"/>
                <a:gd name="connsiteY185" fmla="*/ 2103103 h 4904018"/>
                <a:gd name="connsiteX186" fmla="*/ 2293152 w 3135309"/>
                <a:gd name="connsiteY186" fmla="*/ 1699984 h 4904018"/>
                <a:gd name="connsiteX187" fmla="*/ 2291250 w 3135309"/>
                <a:gd name="connsiteY187" fmla="*/ 1685722 h 4904018"/>
                <a:gd name="connsiteX188" fmla="*/ 2302659 w 3135309"/>
                <a:gd name="connsiteY188" fmla="*/ 1677166 h 4904018"/>
                <a:gd name="connsiteX189" fmla="*/ 2538439 w 3135309"/>
                <a:gd name="connsiteY189" fmla="*/ 1641988 h 4904018"/>
                <a:gd name="connsiteX190" fmla="*/ 2592631 w 3135309"/>
                <a:gd name="connsiteY190" fmla="*/ 1559272 h 4904018"/>
                <a:gd name="connsiteX191" fmla="*/ 2524178 w 3135309"/>
                <a:gd name="connsiteY191" fmla="*/ 1499375 h 4904018"/>
                <a:gd name="connsiteX192" fmla="*/ 2519425 w 3135309"/>
                <a:gd name="connsiteY192" fmla="*/ 1487966 h 4904018"/>
                <a:gd name="connsiteX193" fmla="*/ 2525129 w 3135309"/>
                <a:gd name="connsiteY193" fmla="*/ 1476557 h 4904018"/>
                <a:gd name="connsiteX194" fmla="*/ 2614497 w 3135309"/>
                <a:gd name="connsiteY194" fmla="*/ 1414758 h 4904018"/>
                <a:gd name="connsiteX195" fmla="*/ 2459529 w 3135309"/>
                <a:gd name="connsiteY195" fmla="*/ 1210346 h 4904018"/>
                <a:gd name="connsiteX196" fmla="*/ 2456677 w 3135309"/>
                <a:gd name="connsiteY196" fmla="*/ 1202740 h 4904018"/>
                <a:gd name="connsiteX197" fmla="*/ 2433859 w 3135309"/>
                <a:gd name="connsiteY197" fmla="*/ 791064 h 4904018"/>
                <a:gd name="connsiteX198" fmla="*/ 2355900 w 3135309"/>
                <a:gd name="connsiteY198" fmla="*/ 687432 h 4904018"/>
                <a:gd name="connsiteX199" fmla="*/ 2353998 w 3135309"/>
                <a:gd name="connsiteY199" fmla="*/ 675073 h 4904018"/>
                <a:gd name="connsiteX200" fmla="*/ 2406288 w 3135309"/>
                <a:gd name="connsiteY200" fmla="*/ 490627 h 4904018"/>
                <a:gd name="connsiteX201" fmla="*/ 2183818 w 3135309"/>
                <a:gd name="connsiteY201" fmla="*/ 498233 h 4904018"/>
                <a:gd name="connsiteX202" fmla="*/ 2170508 w 3135309"/>
                <a:gd name="connsiteY202" fmla="*/ 489676 h 4904018"/>
                <a:gd name="connsiteX203" fmla="*/ 2109662 w 3135309"/>
                <a:gd name="connsiteY203" fmla="*/ 351817 h 4904018"/>
                <a:gd name="connsiteX204" fmla="*/ 2037406 w 3135309"/>
                <a:gd name="connsiteY204" fmla="*/ 285264 h 4904018"/>
                <a:gd name="connsiteX205" fmla="*/ 1858670 w 3135309"/>
                <a:gd name="connsiteY205" fmla="*/ 285264 h 4904018"/>
                <a:gd name="connsiteX206" fmla="*/ 1850113 w 3135309"/>
                <a:gd name="connsiteY206" fmla="*/ 282412 h 4904018"/>
                <a:gd name="connsiteX207" fmla="*/ 1496443 w 3135309"/>
                <a:gd name="connsiteY207" fmla="*/ 29512 h 4904018"/>
                <a:gd name="connsiteX208" fmla="*/ 1389011 w 3135309"/>
                <a:gd name="connsiteY208" fmla="*/ 75148 h 4904018"/>
                <a:gd name="connsiteX209" fmla="*/ 1342426 w 3135309"/>
                <a:gd name="connsiteY209" fmla="*/ 386995 h 4904018"/>
                <a:gd name="connsiteX210" fmla="*/ 1329115 w 3135309"/>
                <a:gd name="connsiteY210" fmla="*/ 399355 h 4904018"/>
                <a:gd name="connsiteX211" fmla="*/ 1102843 w 3135309"/>
                <a:gd name="connsiteY211" fmla="*/ 419320 h 4904018"/>
                <a:gd name="connsiteX212" fmla="*/ 924106 w 3135309"/>
                <a:gd name="connsiteY212" fmla="*/ 617077 h 4904018"/>
                <a:gd name="connsiteX213" fmla="*/ 906042 w 3135309"/>
                <a:gd name="connsiteY213" fmla="*/ 1153301 h 4904018"/>
                <a:gd name="connsiteX214" fmla="*/ 900338 w 3135309"/>
                <a:gd name="connsiteY214" fmla="*/ 1163759 h 4904018"/>
                <a:gd name="connsiteX215" fmla="*/ 888929 w 3135309"/>
                <a:gd name="connsiteY215" fmla="*/ 1166612 h 4904018"/>
                <a:gd name="connsiteX216" fmla="*/ 706390 w 3135309"/>
                <a:gd name="connsiteY216" fmla="*/ 1128582 h 4904018"/>
                <a:gd name="connsiteX217" fmla="*/ 469659 w 3135309"/>
                <a:gd name="connsiteY217" fmla="*/ 1232214 h 4904018"/>
                <a:gd name="connsiteX218" fmla="*/ 399305 w 3135309"/>
                <a:gd name="connsiteY218" fmla="*/ 1328240 h 4904018"/>
                <a:gd name="connsiteX219" fmla="*/ 431630 w 3135309"/>
                <a:gd name="connsiteY219" fmla="*/ 1615367 h 4904018"/>
                <a:gd name="connsiteX220" fmla="*/ 536210 w 3135309"/>
                <a:gd name="connsiteY220" fmla="*/ 1755127 h 4904018"/>
                <a:gd name="connsiteX221" fmla="*/ 539062 w 3135309"/>
                <a:gd name="connsiteY221" fmla="*/ 1765586 h 4904018"/>
                <a:gd name="connsiteX222" fmla="*/ 533357 w 3135309"/>
                <a:gd name="connsiteY222" fmla="*/ 1775093 h 4904018"/>
                <a:gd name="connsiteX223" fmla="*/ 471560 w 3135309"/>
                <a:gd name="connsiteY223" fmla="*/ 1820729 h 4904018"/>
                <a:gd name="connsiteX224" fmla="*/ 639839 w 3135309"/>
                <a:gd name="connsiteY224" fmla="*/ 2289450 h 4904018"/>
                <a:gd name="connsiteX225" fmla="*/ 636987 w 3135309"/>
                <a:gd name="connsiteY225" fmla="*/ 2303712 h 4904018"/>
                <a:gd name="connsiteX226" fmla="*/ 598007 w 3135309"/>
                <a:gd name="connsiteY226" fmla="*/ 2347446 h 4904018"/>
                <a:gd name="connsiteX227" fmla="*/ 651248 w 3135309"/>
                <a:gd name="connsiteY227" fmla="*/ 2418752 h 4904018"/>
                <a:gd name="connsiteX228" fmla="*/ 654100 w 3135309"/>
                <a:gd name="connsiteY228" fmla="*/ 2429211 h 4904018"/>
                <a:gd name="connsiteX229" fmla="*/ 619874 w 3135309"/>
                <a:gd name="connsiteY229" fmla="*/ 2724895 h 4904018"/>
                <a:gd name="connsiteX230" fmla="*/ 605613 w 3135309"/>
                <a:gd name="connsiteY230" fmla="*/ 2737254 h 4904018"/>
                <a:gd name="connsiteX231" fmla="*/ 432580 w 3135309"/>
                <a:gd name="connsiteY231" fmla="*/ 2734402 h 4904018"/>
                <a:gd name="connsiteX232" fmla="*/ 389798 w 3135309"/>
                <a:gd name="connsiteY232" fmla="*/ 2815216 h 4904018"/>
                <a:gd name="connsiteX233" fmla="*/ 375537 w 3135309"/>
                <a:gd name="connsiteY233" fmla="*/ 2822822 h 4904018"/>
                <a:gd name="connsiteX234" fmla="*/ 176835 w 3135309"/>
                <a:gd name="connsiteY234" fmla="*/ 2796201 h 4904018"/>
                <a:gd name="connsiteX235" fmla="*/ 31374 w 3135309"/>
                <a:gd name="connsiteY235" fmla="*/ 2971140 h 4904018"/>
                <a:gd name="connsiteX236" fmla="*/ 28522 w 3135309"/>
                <a:gd name="connsiteY236" fmla="*/ 3176502 h 4904018"/>
                <a:gd name="connsiteX237" fmla="*/ 188244 w 3135309"/>
                <a:gd name="connsiteY237" fmla="*/ 3273479 h 4904018"/>
                <a:gd name="connsiteX238" fmla="*/ 263351 w 3135309"/>
                <a:gd name="connsiteY238" fmla="*/ 3254464 h 4904018"/>
                <a:gd name="connsiteX239" fmla="*/ 280464 w 3135309"/>
                <a:gd name="connsiteY239" fmla="*/ 3263021 h 4904018"/>
                <a:gd name="connsiteX240" fmla="*/ 342261 w 3135309"/>
                <a:gd name="connsiteY240" fmla="*/ 3427501 h 4904018"/>
                <a:gd name="connsiteX241" fmla="*/ 496279 w 3135309"/>
                <a:gd name="connsiteY241" fmla="*/ 3458876 h 4904018"/>
                <a:gd name="connsiteX242" fmla="*/ 582795 w 3135309"/>
                <a:gd name="connsiteY242" fmla="*/ 3421796 h 4904018"/>
                <a:gd name="connsiteX243" fmla="*/ 598958 w 3135309"/>
                <a:gd name="connsiteY243" fmla="*/ 3425599 h 4904018"/>
                <a:gd name="connsiteX244" fmla="*/ 771990 w 3135309"/>
                <a:gd name="connsiteY244" fmla="*/ 3606242 h 4904018"/>
                <a:gd name="connsiteX245" fmla="*/ 775793 w 3135309"/>
                <a:gd name="connsiteY245" fmla="*/ 3612897 h 4904018"/>
                <a:gd name="connsiteX246" fmla="*/ 828083 w 3135309"/>
                <a:gd name="connsiteY246" fmla="*/ 3821112 h 4904018"/>
                <a:gd name="connsiteX247" fmla="*/ 826181 w 3135309"/>
                <a:gd name="connsiteY247" fmla="*/ 3832521 h 4904018"/>
                <a:gd name="connsiteX248" fmla="*/ 724453 w 3135309"/>
                <a:gd name="connsiteY248" fmla="*/ 3994149 h 4904018"/>
                <a:gd name="connsiteX249" fmla="*/ 712094 w 3135309"/>
                <a:gd name="connsiteY249" fmla="*/ 4000804 h 4904018"/>
                <a:gd name="connsiteX250" fmla="*/ 699735 w 3135309"/>
                <a:gd name="connsiteY250" fmla="*/ 3994149 h 4904018"/>
                <a:gd name="connsiteX251" fmla="*/ 675016 w 3135309"/>
                <a:gd name="connsiteY251" fmla="*/ 3955168 h 4904018"/>
                <a:gd name="connsiteX252" fmla="*/ 586598 w 3135309"/>
                <a:gd name="connsiteY252" fmla="*/ 4084471 h 4904018"/>
                <a:gd name="connsiteX253" fmla="*/ 831886 w 3135309"/>
                <a:gd name="connsiteY253" fmla="*/ 4409628 h 4904018"/>
                <a:gd name="connsiteX254" fmla="*/ 883225 w 3135309"/>
                <a:gd name="connsiteY254" fmla="*/ 4419136 h 4904018"/>
                <a:gd name="connsiteX255" fmla="*/ 894633 w 3135309"/>
                <a:gd name="connsiteY255" fmla="*/ 4432446 h 4904018"/>
                <a:gd name="connsiteX256" fmla="*/ 897486 w 3135309"/>
                <a:gd name="connsiteY256" fmla="*/ 4474279 h 4904018"/>
                <a:gd name="connsiteX257" fmla="*/ 893683 w 3135309"/>
                <a:gd name="connsiteY257" fmla="*/ 4485688 h 4904018"/>
                <a:gd name="connsiteX258" fmla="*/ 882274 w 3135309"/>
                <a:gd name="connsiteY258" fmla="*/ 4489491 h 4904018"/>
                <a:gd name="connsiteX259" fmla="*/ 837590 w 3135309"/>
                <a:gd name="connsiteY259" fmla="*/ 4486639 h 4904018"/>
                <a:gd name="connsiteX260" fmla="*/ 828083 w 3135309"/>
                <a:gd name="connsiteY260" fmla="*/ 4482836 h 4904018"/>
                <a:gd name="connsiteX261" fmla="*/ 802413 w 3135309"/>
                <a:gd name="connsiteY261" fmla="*/ 4456215 h 4904018"/>
                <a:gd name="connsiteX262" fmla="*/ 781497 w 3135309"/>
                <a:gd name="connsiteY262" fmla="*/ 4469525 h 4904018"/>
                <a:gd name="connsiteX263" fmla="*/ 807167 w 3135309"/>
                <a:gd name="connsiteY263" fmla="*/ 4520866 h 4904018"/>
                <a:gd name="connsiteX264" fmla="*/ 808117 w 3135309"/>
                <a:gd name="connsiteY264" fmla="*/ 4529423 h 4904018"/>
                <a:gd name="connsiteX265" fmla="*/ 793856 w 3135309"/>
                <a:gd name="connsiteY265" fmla="*/ 4624498 h 4904018"/>
                <a:gd name="connsiteX266" fmla="*/ 845196 w 3135309"/>
                <a:gd name="connsiteY266" fmla="*/ 4657774 h 4904018"/>
                <a:gd name="connsiteX267" fmla="*/ 869915 w 3135309"/>
                <a:gd name="connsiteY267" fmla="*/ 4649217 h 4904018"/>
                <a:gd name="connsiteX268" fmla="*/ 883225 w 3135309"/>
                <a:gd name="connsiteY268" fmla="*/ 4651119 h 4904018"/>
                <a:gd name="connsiteX269" fmla="*/ 940268 w 3135309"/>
                <a:gd name="connsiteY269" fmla="*/ 4692952 h 4904018"/>
                <a:gd name="connsiteX270" fmla="*/ 945973 w 3135309"/>
                <a:gd name="connsiteY270" fmla="*/ 4704361 h 4904018"/>
                <a:gd name="connsiteX271" fmla="*/ 939318 w 3135309"/>
                <a:gd name="connsiteY271" fmla="*/ 4715770 h 4904018"/>
                <a:gd name="connsiteX272" fmla="*/ 891781 w 3135309"/>
                <a:gd name="connsiteY272" fmla="*/ 4747145 h 4904018"/>
                <a:gd name="connsiteX273" fmla="*/ 1012524 w 3135309"/>
                <a:gd name="connsiteY273" fmla="*/ 4810846 h 4904018"/>
                <a:gd name="connsiteX274" fmla="*/ 979248 w 3135309"/>
                <a:gd name="connsiteY274" fmla="*/ 4611187 h 4904018"/>
                <a:gd name="connsiteX275" fmla="*/ 981150 w 3135309"/>
                <a:gd name="connsiteY275" fmla="*/ 4601680 h 4904018"/>
                <a:gd name="connsiteX276" fmla="*/ 1076222 w 3135309"/>
                <a:gd name="connsiteY276" fmla="*/ 4440052 h 4904018"/>
                <a:gd name="connsiteX277" fmla="*/ 1095237 w 3135309"/>
                <a:gd name="connsiteY277" fmla="*/ 4434347 h 4904018"/>
                <a:gd name="connsiteX278" fmla="*/ 1311052 w 3135309"/>
                <a:gd name="connsiteY278" fmla="*/ 4546536 h 4904018"/>
                <a:gd name="connsiteX279" fmla="*/ 1509753 w 3135309"/>
                <a:gd name="connsiteY279" fmla="*/ 4555093 h 4904018"/>
                <a:gd name="connsiteX280" fmla="*/ 1552536 w 3135309"/>
                <a:gd name="connsiteY280" fmla="*/ 4495196 h 4904018"/>
                <a:gd name="connsiteX281" fmla="*/ 1562994 w 3135309"/>
                <a:gd name="connsiteY281" fmla="*/ 4489491 h 4904018"/>
                <a:gd name="connsiteX282" fmla="*/ 1648559 w 3135309"/>
                <a:gd name="connsiteY282" fmla="*/ 4479984 h 4904018"/>
                <a:gd name="connsiteX283" fmla="*/ 1663771 w 3135309"/>
                <a:gd name="connsiteY283" fmla="*/ 4491392 h 4904018"/>
                <a:gd name="connsiteX284" fmla="*/ 1706554 w 3135309"/>
                <a:gd name="connsiteY284" fmla="*/ 4711016 h 4904018"/>
                <a:gd name="connsiteX285" fmla="*/ 1861522 w 3135309"/>
                <a:gd name="connsiteY285" fmla="*/ 4635907 h 4904018"/>
                <a:gd name="connsiteX286" fmla="*/ 1874832 w 3135309"/>
                <a:gd name="connsiteY286" fmla="*/ 4635907 h 4904018"/>
                <a:gd name="connsiteX287" fmla="*/ 1961348 w 3135309"/>
                <a:gd name="connsiteY287" fmla="*/ 4681543 h 4904018"/>
                <a:gd name="connsiteX288" fmla="*/ 2079238 w 3135309"/>
                <a:gd name="connsiteY288" fmla="*/ 4470476 h 4904018"/>
                <a:gd name="connsiteX289" fmla="*/ 2097302 w 3135309"/>
                <a:gd name="connsiteY289" fmla="*/ 4464772 h 4904018"/>
                <a:gd name="connsiteX290" fmla="*/ 2235157 w 3135309"/>
                <a:gd name="connsiteY290" fmla="*/ 4529423 h 4904018"/>
                <a:gd name="connsiteX291" fmla="*/ 2240862 w 3135309"/>
                <a:gd name="connsiteY291" fmla="*/ 4534176 h 4904018"/>
                <a:gd name="connsiteX292" fmla="*/ 2407239 w 3135309"/>
                <a:gd name="connsiteY292" fmla="*/ 4789929 h 4904018"/>
                <a:gd name="connsiteX293" fmla="*/ 846146 w 3135309"/>
                <a:gd name="connsiteY293" fmla="*/ 4457166 h 4904018"/>
                <a:gd name="connsiteX294" fmla="*/ 868964 w 3135309"/>
                <a:gd name="connsiteY294" fmla="*/ 4458116 h 4904018"/>
                <a:gd name="connsiteX295" fmla="*/ 868013 w 3135309"/>
                <a:gd name="connsiteY295" fmla="*/ 4443855 h 4904018"/>
                <a:gd name="connsiteX296" fmla="*/ 826181 w 3135309"/>
                <a:gd name="connsiteY296" fmla="*/ 4436249 h 4904018"/>
                <a:gd name="connsiteX297" fmla="*/ 846146 w 3135309"/>
                <a:gd name="connsiteY297" fmla="*/ 4457166 h 4904018"/>
                <a:gd name="connsiteX298" fmla="*/ 1329115 w 3135309"/>
                <a:gd name="connsiteY298" fmla="*/ 385093 h 4904018"/>
                <a:gd name="connsiteX299" fmla="*/ 1329115 w 3135309"/>
                <a:gd name="connsiteY299" fmla="*/ 385093 h 4904018"/>
                <a:gd name="connsiteX300" fmla="*/ 1329115 w 3135309"/>
                <a:gd name="connsiteY300" fmla="*/ 385093 h 49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3135309" h="4904018">
                  <a:moveTo>
                    <a:pt x="2624004" y="4904019"/>
                  </a:moveTo>
                  <a:cubicBezTo>
                    <a:pt x="2622103" y="4904019"/>
                    <a:pt x="2620202" y="4904019"/>
                    <a:pt x="2619251" y="4903068"/>
                  </a:cubicBezTo>
                  <a:lnTo>
                    <a:pt x="2392978" y="4814648"/>
                  </a:lnTo>
                  <a:cubicBezTo>
                    <a:pt x="2390126" y="4813698"/>
                    <a:pt x="2388224" y="4811796"/>
                    <a:pt x="2386323" y="4808944"/>
                  </a:cubicBezTo>
                  <a:lnTo>
                    <a:pt x="2221847" y="4552241"/>
                  </a:lnTo>
                  <a:lnTo>
                    <a:pt x="2100154" y="4494245"/>
                  </a:lnTo>
                  <a:lnTo>
                    <a:pt x="1981314" y="4707213"/>
                  </a:lnTo>
                  <a:cubicBezTo>
                    <a:pt x="1977511" y="4713869"/>
                    <a:pt x="1968954" y="4716721"/>
                    <a:pt x="1962299" y="4712918"/>
                  </a:cubicBezTo>
                  <a:lnTo>
                    <a:pt x="1870079" y="4664430"/>
                  </a:lnTo>
                  <a:lnTo>
                    <a:pt x="1704652" y="4744293"/>
                  </a:lnTo>
                  <a:cubicBezTo>
                    <a:pt x="1700849" y="4746194"/>
                    <a:pt x="1696096" y="4746194"/>
                    <a:pt x="1692293" y="4744293"/>
                  </a:cubicBezTo>
                  <a:cubicBezTo>
                    <a:pt x="1688490" y="4742391"/>
                    <a:pt x="1685638" y="4738588"/>
                    <a:pt x="1684687" y="4733834"/>
                  </a:cubicBezTo>
                  <a:lnTo>
                    <a:pt x="1640954" y="4508506"/>
                  </a:lnTo>
                  <a:lnTo>
                    <a:pt x="1574403" y="4516112"/>
                  </a:lnTo>
                  <a:lnTo>
                    <a:pt x="1530669" y="4577911"/>
                  </a:lnTo>
                  <a:cubicBezTo>
                    <a:pt x="1527817" y="4581714"/>
                    <a:pt x="1523064" y="4584566"/>
                    <a:pt x="1518310" y="4583616"/>
                  </a:cubicBezTo>
                  <a:lnTo>
                    <a:pt x="1309150" y="4574108"/>
                  </a:lnTo>
                  <a:cubicBezTo>
                    <a:pt x="1307249" y="4574108"/>
                    <a:pt x="1305347" y="4573157"/>
                    <a:pt x="1303446" y="4572206"/>
                  </a:cubicBezTo>
                  <a:lnTo>
                    <a:pt x="1097138" y="4464772"/>
                  </a:lnTo>
                  <a:lnTo>
                    <a:pt x="1011573" y="4610237"/>
                  </a:lnTo>
                  <a:lnTo>
                    <a:pt x="1048651" y="4833663"/>
                  </a:lnTo>
                  <a:cubicBezTo>
                    <a:pt x="1049602" y="4839368"/>
                    <a:pt x="1047700" y="4844122"/>
                    <a:pt x="1042947" y="4847925"/>
                  </a:cubicBezTo>
                  <a:cubicBezTo>
                    <a:pt x="1038193" y="4850777"/>
                    <a:pt x="1032489" y="4851728"/>
                    <a:pt x="1027735" y="4848876"/>
                  </a:cubicBezTo>
                  <a:lnTo>
                    <a:pt x="859457" y="4760455"/>
                  </a:lnTo>
                  <a:cubicBezTo>
                    <a:pt x="854703" y="4758554"/>
                    <a:pt x="851851" y="4753800"/>
                    <a:pt x="851851" y="4748096"/>
                  </a:cubicBezTo>
                  <a:cubicBezTo>
                    <a:pt x="851851" y="4743342"/>
                    <a:pt x="853752" y="4738588"/>
                    <a:pt x="858506" y="4735736"/>
                  </a:cubicBezTo>
                  <a:lnTo>
                    <a:pt x="908894" y="4702460"/>
                  </a:lnTo>
                  <a:lnTo>
                    <a:pt x="874668" y="4677740"/>
                  </a:lnTo>
                  <a:lnTo>
                    <a:pt x="849949" y="4685346"/>
                  </a:lnTo>
                  <a:cubicBezTo>
                    <a:pt x="846146" y="4686297"/>
                    <a:pt x="841393" y="4686297"/>
                    <a:pt x="837590" y="4683445"/>
                  </a:cubicBezTo>
                  <a:lnTo>
                    <a:pt x="772940" y="4641612"/>
                  </a:lnTo>
                  <a:cubicBezTo>
                    <a:pt x="768187" y="4638759"/>
                    <a:pt x="765335" y="4633055"/>
                    <a:pt x="766285" y="4627350"/>
                  </a:cubicBezTo>
                  <a:lnTo>
                    <a:pt x="781497" y="4527521"/>
                  </a:lnTo>
                  <a:lnTo>
                    <a:pt x="752025" y="4469525"/>
                  </a:lnTo>
                  <a:cubicBezTo>
                    <a:pt x="749172" y="4462870"/>
                    <a:pt x="751074" y="4455264"/>
                    <a:pt x="756778" y="4451461"/>
                  </a:cubicBezTo>
                  <a:lnTo>
                    <a:pt x="797659" y="4424840"/>
                  </a:lnTo>
                  <a:cubicBezTo>
                    <a:pt x="800512" y="4422939"/>
                    <a:pt x="803364" y="4421988"/>
                    <a:pt x="806216" y="4422939"/>
                  </a:cubicBezTo>
                  <a:lnTo>
                    <a:pt x="557126" y="4093027"/>
                  </a:lnTo>
                  <a:cubicBezTo>
                    <a:pt x="553323" y="4088273"/>
                    <a:pt x="553323" y="4081618"/>
                    <a:pt x="557126" y="4075914"/>
                  </a:cubicBezTo>
                  <a:lnTo>
                    <a:pt x="663607" y="3919990"/>
                  </a:lnTo>
                  <a:cubicBezTo>
                    <a:pt x="666459" y="3916187"/>
                    <a:pt x="671213" y="3914286"/>
                    <a:pt x="675966" y="3913335"/>
                  </a:cubicBezTo>
                  <a:cubicBezTo>
                    <a:pt x="680720" y="3913335"/>
                    <a:pt x="685474" y="3916187"/>
                    <a:pt x="687375" y="3919990"/>
                  </a:cubicBezTo>
                  <a:lnTo>
                    <a:pt x="712094" y="3958021"/>
                  </a:lnTo>
                  <a:lnTo>
                    <a:pt x="798610" y="3821112"/>
                  </a:lnTo>
                  <a:lnTo>
                    <a:pt x="749172" y="3622405"/>
                  </a:lnTo>
                  <a:lnTo>
                    <a:pt x="586598" y="3450319"/>
                  </a:lnTo>
                  <a:lnTo>
                    <a:pt x="504836" y="3485497"/>
                  </a:lnTo>
                  <a:cubicBezTo>
                    <a:pt x="501983" y="3486447"/>
                    <a:pt x="499131" y="3487398"/>
                    <a:pt x="496279" y="3486447"/>
                  </a:cubicBezTo>
                  <a:lnTo>
                    <a:pt x="329902" y="3452220"/>
                  </a:lnTo>
                  <a:cubicBezTo>
                    <a:pt x="325148" y="3451269"/>
                    <a:pt x="321345" y="3447466"/>
                    <a:pt x="319444" y="3443664"/>
                  </a:cubicBezTo>
                  <a:lnTo>
                    <a:pt x="258598" y="3283937"/>
                  </a:lnTo>
                  <a:lnTo>
                    <a:pt x="190145" y="3302001"/>
                  </a:lnTo>
                  <a:cubicBezTo>
                    <a:pt x="186342" y="3302952"/>
                    <a:pt x="182539" y="3302001"/>
                    <a:pt x="178737" y="3300100"/>
                  </a:cubicBezTo>
                  <a:lnTo>
                    <a:pt x="6655" y="3196468"/>
                  </a:lnTo>
                  <a:cubicBezTo>
                    <a:pt x="1901" y="3193615"/>
                    <a:pt x="0" y="3188862"/>
                    <a:pt x="0" y="3184108"/>
                  </a:cubicBezTo>
                  <a:lnTo>
                    <a:pt x="2852" y="2965435"/>
                  </a:lnTo>
                  <a:cubicBezTo>
                    <a:pt x="2852" y="2962583"/>
                    <a:pt x="3803" y="2958780"/>
                    <a:pt x="5704" y="2956878"/>
                  </a:cubicBezTo>
                  <a:lnTo>
                    <a:pt x="158771" y="2772432"/>
                  </a:lnTo>
                  <a:cubicBezTo>
                    <a:pt x="161623" y="2768629"/>
                    <a:pt x="166377" y="2766728"/>
                    <a:pt x="172081" y="2767679"/>
                  </a:cubicBezTo>
                  <a:lnTo>
                    <a:pt x="367931" y="2795250"/>
                  </a:lnTo>
                  <a:lnTo>
                    <a:pt x="409763" y="2715387"/>
                  </a:lnTo>
                  <a:cubicBezTo>
                    <a:pt x="412615" y="2710633"/>
                    <a:pt x="417369" y="2707781"/>
                    <a:pt x="422122" y="2707781"/>
                  </a:cubicBezTo>
                  <a:lnTo>
                    <a:pt x="591352" y="2710633"/>
                  </a:lnTo>
                  <a:lnTo>
                    <a:pt x="622726" y="2433014"/>
                  </a:lnTo>
                  <a:lnTo>
                    <a:pt x="566633" y="2356953"/>
                  </a:lnTo>
                  <a:cubicBezTo>
                    <a:pt x="562830" y="2351249"/>
                    <a:pt x="562830" y="2343643"/>
                    <a:pt x="567584" y="2338889"/>
                  </a:cubicBezTo>
                  <a:lnTo>
                    <a:pt x="608465" y="2293253"/>
                  </a:lnTo>
                  <a:lnTo>
                    <a:pt x="439236" y="1822631"/>
                  </a:lnTo>
                  <a:cubicBezTo>
                    <a:pt x="437334" y="1816926"/>
                    <a:pt x="439236" y="1810271"/>
                    <a:pt x="443989" y="1806468"/>
                  </a:cubicBezTo>
                  <a:lnTo>
                    <a:pt x="502934" y="1762733"/>
                  </a:lnTo>
                  <a:lnTo>
                    <a:pt x="405009" y="1631530"/>
                  </a:lnTo>
                  <a:cubicBezTo>
                    <a:pt x="403108" y="1629628"/>
                    <a:pt x="402157" y="1626776"/>
                    <a:pt x="402157" y="1624874"/>
                  </a:cubicBezTo>
                  <a:lnTo>
                    <a:pt x="367931" y="1328240"/>
                  </a:lnTo>
                  <a:cubicBezTo>
                    <a:pt x="367931" y="1324437"/>
                    <a:pt x="368882" y="1321584"/>
                    <a:pt x="370783" y="1317781"/>
                  </a:cubicBezTo>
                  <a:lnTo>
                    <a:pt x="445891" y="1214149"/>
                  </a:lnTo>
                  <a:cubicBezTo>
                    <a:pt x="447792" y="1212248"/>
                    <a:pt x="449694" y="1210346"/>
                    <a:pt x="451595" y="1209396"/>
                  </a:cubicBezTo>
                  <a:lnTo>
                    <a:pt x="695932" y="1102911"/>
                  </a:lnTo>
                  <a:cubicBezTo>
                    <a:pt x="698784" y="1101961"/>
                    <a:pt x="701636" y="1101010"/>
                    <a:pt x="704488" y="1101961"/>
                  </a:cubicBezTo>
                  <a:lnTo>
                    <a:pt x="875619" y="1137138"/>
                  </a:lnTo>
                  <a:lnTo>
                    <a:pt x="893683" y="613274"/>
                  </a:lnTo>
                  <a:cubicBezTo>
                    <a:pt x="893683" y="609471"/>
                    <a:pt x="895584" y="606618"/>
                    <a:pt x="897486" y="603766"/>
                  </a:cubicBezTo>
                  <a:lnTo>
                    <a:pt x="1084779" y="398404"/>
                  </a:lnTo>
                  <a:cubicBezTo>
                    <a:pt x="1087631" y="395551"/>
                    <a:pt x="1090483" y="393650"/>
                    <a:pt x="1094286" y="393650"/>
                  </a:cubicBezTo>
                  <a:lnTo>
                    <a:pt x="1314855" y="373684"/>
                  </a:lnTo>
                  <a:lnTo>
                    <a:pt x="1360489" y="64690"/>
                  </a:lnTo>
                  <a:cubicBezTo>
                    <a:pt x="1361440" y="59936"/>
                    <a:pt x="1364292" y="55182"/>
                    <a:pt x="1369046" y="53281"/>
                  </a:cubicBezTo>
                  <a:lnTo>
                    <a:pt x="1491690" y="989"/>
                  </a:lnTo>
                  <a:cubicBezTo>
                    <a:pt x="1496443" y="-912"/>
                    <a:pt x="1501197" y="39"/>
                    <a:pt x="1505950" y="2891"/>
                  </a:cubicBezTo>
                  <a:lnTo>
                    <a:pt x="1861522" y="257692"/>
                  </a:lnTo>
                  <a:lnTo>
                    <a:pt x="2041209" y="257692"/>
                  </a:lnTo>
                  <a:cubicBezTo>
                    <a:pt x="2045012" y="257692"/>
                    <a:pt x="2047864" y="258643"/>
                    <a:pt x="2050717" y="261495"/>
                  </a:cubicBezTo>
                  <a:lnTo>
                    <a:pt x="2128676" y="334703"/>
                  </a:lnTo>
                  <a:cubicBezTo>
                    <a:pt x="2129627" y="335654"/>
                    <a:pt x="2131528" y="337556"/>
                    <a:pt x="2131528" y="339457"/>
                  </a:cubicBezTo>
                  <a:lnTo>
                    <a:pt x="2190473" y="470661"/>
                  </a:lnTo>
                  <a:lnTo>
                    <a:pt x="2422451" y="463055"/>
                  </a:lnTo>
                  <a:cubicBezTo>
                    <a:pt x="2427204" y="463055"/>
                    <a:pt x="2431007" y="464956"/>
                    <a:pt x="2433859" y="468759"/>
                  </a:cubicBezTo>
                  <a:cubicBezTo>
                    <a:pt x="2436712" y="472562"/>
                    <a:pt x="2437662" y="477316"/>
                    <a:pt x="2436712" y="481119"/>
                  </a:cubicBezTo>
                  <a:lnTo>
                    <a:pt x="2382520" y="676023"/>
                  </a:lnTo>
                  <a:lnTo>
                    <a:pt x="2458578" y="776803"/>
                  </a:lnTo>
                  <a:cubicBezTo>
                    <a:pt x="2460480" y="778705"/>
                    <a:pt x="2461431" y="781557"/>
                    <a:pt x="2461431" y="784409"/>
                  </a:cubicBezTo>
                  <a:lnTo>
                    <a:pt x="2484248" y="1196085"/>
                  </a:lnTo>
                  <a:lnTo>
                    <a:pt x="2645871" y="1408103"/>
                  </a:lnTo>
                  <a:cubicBezTo>
                    <a:pt x="2647773" y="1410955"/>
                    <a:pt x="2649674" y="1414758"/>
                    <a:pt x="2648723" y="1418561"/>
                  </a:cubicBezTo>
                  <a:cubicBezTo>
                    <a:pt x="2647773" y="1422364"/>
                    <a:pt x="2645871" y="1426167"/>
                    <a:pt x="2643019" y="1428069"/>
                  </a:cubicBezTo>
                  <a:lnTo>
                    <a:pt x="2556503" y="1487966"/>
                  </a:lnTo>
                  <a:lnTo>
                    <a:pt x="2620202" y="1543110"/>
                  </a:lnTo>
                  <a:cubicBezTo>
                    <a:pt x="2625906" y="1547863"/>
                    <a:pt x="2626857" y="1555469"/>
                    <a:pt x="2623054" y="1562125"/>
                  </a:cubicBezTo>
                  <a:lnTo>
                    <a:pt x="2558404" y="1661003"/>
                  </a:lnTo>
                  <a:cubicBezTo>
                    <a:pt x="2556503" y="1664806"/>
                    <a:pt x="2552700" y="1666707"/>
                    <a:pt x="2548897" y="1667658"/>
                  </a:cubicBezTo>
                  <a:lnTo>
                    <a:pt x="2332132" y="1699984"/>
                  </a:lnTo>
                  <a:lnTo>
                    <a:pt x="2641118" y="2076482"/>
                  </a:lnTo>
                  <a:lnTo>
                    <a:pt x="2743796" y="2049861"/>
                  </a:lnTo>
                  <a:cubicBezTo>
                    <a:pt x="2749500" y="2047959"/>
                    <a:pt x="2756156" y="2050811"/>
                    <a:pt x="2759959" y="2056516"/>
                  </a:cubicBezTo>
                  <a:lnTo>
                    <a:pt x="2887356" y="2264731"/>
                  </a:lnTo>
                  <a:cubicBezTo>
                    <a:pt x="2888307" y="2266632"/>
                    <a:pt x="2889257" y="2268534"/>
                    <a:pt x="2889257" y="2270435"/>
                  </a:cubicBezTo>
                  <a:lnTo>
                    <a:pt x="2923483" y="2504320"/>
                  </a:lnTo>
                  <a:cubicBezTo>
                    <a:pt x="2924434" y="2508123"/>
                    <a:pt x="2922533" y="2512877"/>
                    <a:pt x="2919680" y="2515729"/>
                  </a:cubicBezTo>
                  <a:lnTo>
                    <a:pt x="2778022" y="2678308"/>
                  </a:lnTo>
                  <a:lnTo>
                    <a:pt x="2778022" y="2717289"/>
                  </a:lnTo>
                  <a:lnTo>
                    <a:pt x="2938695" y="2819970"/>
                  </a:lnTo>
                  <a:lnTo>
                    <a:pt x="3022359" y="2812364"/>
                  </a:lnTo>
                  <a:cubicBezTo>
                    <a:pt x="3027113" y="2812364"/>
                    <a:pt x="3031866" y="2814265"/>
                    <a:pt x="3034718" y="2818068"/>
                  </a:cubicBezTo>
                  <a:lnTo>
                    <a:pt x="3079403" y="2872261"/>
                  </a:lnTo>
                  <a:cubicBezTo>
                    <a:pt x="3084156" y="2877966"/>
                    <a:pt x="3083205" y="2887473"/>
                    <a:pt x="3077501" y="2892227"/>
                  </a:cubicBezTo>
                  <a:lnTo>
                    <a:pt x="3013802" y="2945469"/>
                  </a:lnTo>
                  <a:lnTo>
                    <a:pt x="3131693" y="3077624"/>
                  </a:lnTo>
                  <a:cubicBezTo>
                    <a:pt x="3134545" y="3081427"/>
                    <a:pt x="3136446" y="3086181"/>
                    <a:pt x="3134545" y="3089984"/>
                  </a:cubicBezTo>
                  <a:cubicBezTo>
                    <a:pt x="3132643" y="3093786"/>
                    <a:pt x="3129791" y="3098540"/>
                    <a:pt x="3125988" y="3099491"/>
                  </a:cubicBezTo>
                  <a:lnTo>
                    <a:pt x="3021408" y="3141324"/>
                  </a:lnTo>
                  <a:lnTo>
                    <a:pt x="2955808" y="3417993"/>
                  </a:lnTo>
                  <a:cubicBezTo>
                    <a:pt x="2954857" y="3421796"/>
                    <a:pt x="2952005" y="3425599"/>
                    <a:pt x="2948202" y="3427501"/>
                  </a:cubicBezTo>
                  <a:cubicBezTo>
                    <a:pt x="2944399" y="3429402"/>
                    <a:pt x="2939646" y="3429402"/>
                    <a:pt x="2935843" y="3427501"/>
                  </a:cubicBezTo>
                  <a:lnTo>
                    <a:pt x="2805593" y="3360948"/>
                  </a:lnTo>
                  <a:lnTo>
                    <a:pt x="2625906" y="3474087"/>
                  </a:lnTo>
                  <a:lnTo>
                    <a:pt x="2527031" y="3682302"/>
                  </a:lnTo>
                  <a:lnTo>
                    <a:pt x="2697211" y="3979888"/>
                  </a:lnTo>
                  <a:cubicBezTo>
                    <a:pt x="2700063" y="3984642"/>
                    <a:pt x="2700063" y="3990346"/>
                    <a:pt x="2696260" y="3995100"/>
                  </a:cubicBezTo>
                  <a:lnTo>
                    <a:pt x="2642069" y="4076865"/>
                  </a:lnTo>
                  <a:lnTo>
                    <a:pt x="2682950" y="4481885"/>
                  </a:lnTo>
                  <a:lnTo>
                    <a:pt x="2850277" y="4717672"/>
                  </a:lnTo>
                  <a:cubicBezTo>
                    <a:pt x="2853130" y="4721475"/>
                    <a:pt x="2853130" y="4726228"/>
                    <a:pt x="2852179" y="4730031"/>
                  </a:cubicBezTo>
                  <a:lnTo>
                    <a:pt x="2805593" y="4885955"/>
                  </a:lnTo>
                  <a:cubicBezTo>
                    <a:pt x="2804642" y="4889758"/>
                    <a:pt x="2801790" y="4892610"/>
                    <a:pt x="2797988" y="4894512"/>
                  </a:cubicBezTo>
                  <a:cubicBezTo>
                    <a:pt x="2794185" y="4896413"/>
                    <a:pt x="2790382" y="4896413"/>
                    <a:pt x="2786579" y="4895462"/>
                  </a:cubicBezTo>
                  <a:lnTo>
                    <a:pt x="2653477" y="4846023"/>
                  </a:lnTo>
                  <a:lnTo>
                    <a:pt x="2642069" y="4892610"/>
                  </a:lnTo>
                  <a:cubicBezTo>
                    <a:pt x="2641118" y="4896413"/>
                    <a:pt x="2638265" y="4900216"/>
                    <a:pt x="2634463" y="4902118"/>
                  </a:cubicBezTo>
                  <a:cubicBezTo>
                    <a:pt x="2628758" y="4904019"/>
                    <a:pt x="2625906" y="4904019"/>
                    <a:pt x="2624004" y="4904019"/>
                  </a:cubicBezTo>
                  <a:close/>
                  <a:moveTo>
                    <a:pt x="2407239" y="4789929"/>
                  </a:moveTo>
                  <a:lnTo>
                    <a:pt x="2614497" y="4870743"/>
                  </a:lnTo>
                  <a:lnTo>
                    <a:pt x="2625906" y="4824156"/>
                  </a:lnTo>
                  <a:cubicBezTo>
                    <a:pt x="2626857" y="4820353"/>
                    <a:pt x="2629709" y="4816550"/>
                    <a:pt x="2633512" y="4814648"/>
                  </a:cubicBezTo>
                  <a:cubicBezTo>
                    <a:pt x="2637315" y="4812747"/>
                    <a:pt x="2641118" y="4812747"/>
                    <a:pt x="2644921" y="4813698"/>
                  </a:cubicBezTo>
                  <a:lnTo>
                    <a:pt x="2778973" y="4863137"/>
                  </a:lnTo>
                  <a:lnTo>
                    <a:pt x="2819854" y="4728130"/>
                  </a:lnTo>
                  <a:lnTo>
                    <a:pt x="2654428" y="4494245"/>
                  </a:lnTo>
                  <a:cubicBezTo>
                    <a:pt x="2653477" y="4492343"/>
                    <a:pt x="2652526" y="4489491"/>
                    <a:pt x="2651576" y="4487590"/>
                  </a:cubicBezTo>
                  <a:lnTo>
                    <a:pt x="2609744" y="4074012"/>
                  </a:lnTo>
                  <a:cubicBezTo>
                    <a:pt x="2609744" y="4071160"/>
                    <a:pt x="2610694" y="4067357"/>
                    <a:pt x="2611645" y="4064505"/>
                  </a:cubicBezTo>
                  <a:lnTo>
                    <a:pt x="2663935" y="3985592"/>
                  </a:lnTo>
                  <a:lnTo>
                    <a:pt x="2494706" y="3689908"/>
                  </a:lnTo>
                  <a:cubicBezTo>
                    <a:pt x="2492804" y="3686105"/>
                    <a:pt x="2491854" y="3681352"/>
                    <a:pt x="2493755" y="3676598"/>
                  </a:cubicBezTo>
                  <a:lnTo>
                    <a:pt x="2597384" y="3457925"/>
                  </a:lnTo>
                  <a:cubicBezTo>
                    <a:pt x="2598335" y="3455072"/>
                    <a:pt x="2600236" y="3453171"/>
                    <a:pt x="2603089" y="3452220"/>
                  </a:cubicBezTo>
                  <a:lnTo>
                    <a:pt x="2793234" y="3332425"/>
                  </a:lnTo>
                  <a:cubicBezTo>
                    <a:pt x="2797037" y="3329573"/>
                    <a:pt x="2802741" y="3329573"/>
                    <a:pt x="2807495" y="3331475"/>
                  </a:cubicBezTo>
                  <a:lnTo>
                    <a:pt x="2929188" y="3393273"/>
                  </a:lnTo>
                  <a:lnTo>
                    <a:pt x="2992886" y="3127063"/>
                  </a:lnTo>
                  <a:cubicBezTo>
                    <a:pt x="2993837" y="3122309"/>
                    <a:pt x="2997640" y="3118506"/>
                    <a:pt x="3001443" y="3117555"/>
                  </a:cubicBezTo>
                  <a:lnTo>
                    <a:pt x="3094614" y="3080476"/>
                  </a:lnTo>
                  <a:lnTo>
                    <a:pt x="2980527" y="2953075"/>
                  </a:lnTo>
                  <a:cubicBezTo>
                    <a:pt x="2977675" y="2950223"/>
                    <a:pt x="2976724" y="2946420"/>
                    <a:pt x="2976724" y="2942617"/>
                  </a:cubicBezTo>
                  <a:cubicBezTo>
                    <a:pt x="2976724" y="2938814"/>
                    <a:pt x="2978626" y="2935011"/>
                    <a:pt x="2981478" y="2933109"/>
                  </a:cubicBezTo>
                  <a:lnTo>
                    <a:pt x="3046127" y="2879867"/>
                  </a:lnTo>
                  <a:lnTo>
                    <a:pt x="3015704" y="2841837"/>
                  </a:lnTo>
                  <a:lnTo>
                    <a:pt x="2934892" y="2849443"/>
                  </a:lnTo>
                  <a:cubicBezTo>
                    <a:pt x="2932040" y="2849443"/>
                    <a:pt x="2928237" y="2848493"/>
                    <a:pt x="2926336" y="2847542"/>
                  </a:cubicBezTo>
                  <a:lnTo>
                    <a:pt x="2754254" y="2738205"/>
                  </a:lnTo>
                  <a:cubicBezTo>
                    <a:pt x="2750451" y="2735353"/>
                    <a:pt x="2747599" y="2730599"/>
                    <a:pt x="2747599" y="2725846"/>
                  </a:cubicBezTo>
                  <a:lnTo>
                    <a:pt x="2747599" y="2673554"/>
                  </a:lnTo>
                  <a:cubicBezTo>
                    <a:pt x="2747599" y="2669751"/>
                    <a:pt x="2748550" y="2666899"/>
                    <a:pt x="2751402" y="2664047"/>
                  </a:cubicBezTo>
                  <a:lnTo>
                    <a:pt x="2893060" y="2502419"/>
                  </a:lnTo>
                  <a:lnTo>
                    <a:pt x="2860736" y="2278041"/>
                  </a:lnTo>
                  <a:lnTo>
                    <a:pt x="2739993" y="2082186"/>
                  </a:lnTo>
                  <a:lnTo>
                    <a:pt x="2638265" y="2107857"/>
                  </a:lnTo>
                  <a:cubicBezTo>
                    <a:pt x="2632561" y="2108807"/>
                    <a:pt x="2626857" y="2106906"/>
                    <a:pt x="2624004" y="2103103"/>
                  </a:cubicBezTo>
                  <a:lnTo>
                    <a:pt x="2293152" y="1699984"/>
                  </a:lnTo>
                  <a:cubicBezTo>
                    <a:pt x="2290300" y="1696181"/>
                    <a:pt x="2289349" y="1690476"/>
                    <a:pt x="2291250" y="1685722"/>
                  </a:cubicBezTo>
                  <a:cubicBezTo>
                    <a:pt x="2293152" y="1680969"/>
                    <a:pt x="2296955" y="1677166"/>
                    <a:pt x="2302659" y="1677166"/>
                  </a:cubicBezTo>
                  <a:lnTo>
                    <a:pt x="2538439" y="1641988"/>
                  </a:lnTo>
                  <a:lnTo>
                    <a:pt x="2592631" y="1559272"/>
                  </a:lnTo>
                  <a:lnTo>
                    <a:pt x="2524178" y="1499375"/>
                  </a:lnTo>
                  <a:cubicBezTo>
                    <a:pt x="2520375" y="1496523"/>
                    <a:pt x="2519425" y="1491769"/>
                    <a:pt x="2519425" y="1487966"/>
                  </a:cubicBezTo>
                  <a:cubicBezTo>
                    <a:pt x="2519425" y="1483212"/>
                    <a:pt x="2522277" y="1479409"/>
                    <a:pt x="2525129" y="1476557"/>
                  </a:cubicBezTo>
                  <a:lnTo>
                    <a:pt x="2614497" y="1414758"/>
                  </a:lnTo>
                  <a:lnTo>
                    <a:pt x="2459529" y="1210346"/>
                  </a:lnTo>
                  <a:cubicBezTo>
                    <a:pt x="2457627" y="1208445"/>
                    <a:pt x="2456677" y="1205592"/>
                    <a:pt x="2456677" y="1202740"/>
                  </a:cubicBezTo>
                  <a:lnTo>
                    <a:pt x="2433859" y="791064"/>
                  </a:lnTo>
                  <a:lnTo>
                    <a:pt x="2355900" y="687432"/>
                  </a:lnTo>
                  <a:cubicBezTo>
                    <a:pt x="2353047" y="683629"/>
                    <a:pt x="2352097" y="678876"/>
                    <a:pt x="2353998" y="675073"/>
                  </a:cubicBezTo>
                  <a:lnTo>
                    <a:pt x="2406288" y="490627"/>
                  </a:lnTo>
                  <a:lnTo>
                    <a:pt x="2183818" y="498233"/>
                  </a:lnTo>
                  <a:cubicBezTo>
                    <a:pt x="2178114" y="498233"/>
                    <a:pt x="2172410" y="495380"/>
                    <a:pt x="2170508" y="489676"/>
                  </a:cubicBezTo>
                  <a:lnTo>
                    <a:pt x="2109662" y="351817"/>
                  </a:lnTo>
                  <a:lnTo>
                    <a:pt x="2037406" y="285264"/>
                  </a:lnTo>
                  <a:lnTo>
                    <a:pt x="1858670" y="285264"/>
                  </a:lnTo>
                  <a:cubicBezTo>
                    <a:pt x="1855818" y="285264"/>
                    <a:pt x="1852966" y="284313"/>
                    <a:pt x="1850113" y="282412"/>
                  </a:cubicBezTo>
                  <a:lnTo>
                    <a:pt x="1496443" y="29512"/>
                  </a:lnTo>
                  <a:lnTo>
                    <a:pt x="1389011" y="75148"/>
                  </a:lnTo>
                  <a:lnTo>
                    <a:pt x="1342426" y="386995"/>
                  </a:lnTo>
                  <a:cubicBezTo>
                    <a:pt x="1341475" y="393650"/>
                    <a:pt x="1335770" y="398404"/>
                    <a:pt x="1329115" y="399355"/>
                  </a:cubicBezTo>
                  <a:lnTo>
                    <a:pt x="1102843" y="419320"/>
                  </a:lnTo>
                  <a:lnTo>
                    <a:pt x="924106" y="617077"/>
                  </a:lnTo>
                  <a:lnTo>
                    <a:pt x="906042" y="1153301"/>
                  </a:lnTo>
                  <a:cubicBezTo>
                    <a:pt x="906042" y="1157104"/>
                    <a:pt x="904141" y="1161858"/>
                    <a:pt x="900338" y="1163759"/>
                  </a:cubicBezTo>
                  <a:cubicBezTo>
                    <a:pt x="897486" y="1166612"/>
                    <a:pt x="892732" y="1167562"/>
                    <a:pt x="888929" y="1166612"/>
                  </a:cubicBezTo>
                  <a:lnTo>
                    <a:pt x="706390" y="1128582"/>
                  </a:lnTo>
                  <a:lnTo>
                    <a:pt x="469659" y="1232214"/>
                  </a:lnTo>
                  <a:lnTo>
                    <a:pt x="399305" y="1328240"/>
                  </a:lnTo>
                  <a:lnTo>
                    <a:pt x="431630" y="1615367"/>
                  </a:lnTo>
                  <a:lnTo>
                    <a:pt x="536210" y="1755127"/>
                  </a:lnTo>
                  <a:cubicBezTo>
                    <a:pt x="538111" y="1757980"/>
                    <a:pt x="539062" y="1761783"/>
                    <a:pt x="539062" y="1765586"/>
                  </a:cubicBezTo>
                  <a:cubicBezTo>
                    <a:pt x="539062" y="1769389"/>
                    <a:pt x="536210" y="1772241"/>
                    <a:pt x="533357" y="1775093"/>
                  </a:cubicBezTo>
                  <a:lnTo>
                    <a:pt x="471560" y="1820729"/>
                  </a:lnTo>
                  <a:lnTo>
                    <a:pt x="639839" y="2289450"/>
                  </a:lnTo>
                  <a:cubicBezTo>
                    <a:pt x="641740" y="2294204"/>
                    <a:pt x="640789" y="2299908"/>
                    <a:pt x="636987" y="2303712"/>
                  </a:cubicBezTo>
                  <a:lnTo>
                    <a:pt x="598007" y="2347446"/>
                  </a:lnTo>
                  <a:lnTo>
                    <a:pt x="651248" y="2418752"/>
                  </a:lnTo>
                  <a:cubicBezTo>
                    <a:pt x="653149" y="2421605"/>
                    <a:pt x="654100" y="2425408"/>
                    <a:pt x="654100" y="2429211"/>
                  </a:cubicBezTo>
                  <a:lnTo>
                    <a:pt x="619874" y="2724895"/>
                  </a:lnTo>
                  <a:cubicBezTo>
                    <a:pt x="618923" y="2732501"/>
                    <a:pt x="612268" y="2737254"/>
                    <a:pt x="605613" y="2737254"/>
                  </a:cubicBezTo>
                  <a:lnTo>
                    <a:pt x="432580" y="2734402"/>
                  </a:lnTo>
                  <a:lnTo>
                    <a:pt x="389798" y="2815216"/>
                  </a:lnTo>
                  <a:cubicBezTo>
                    <a:pt x="386946" y="2820921"/>
                    <a:pt x="381241" y="2823773"/>
                    <a:pt x="375537" y="2822822"/>
                  </a:cubicBezTo>
                  <a:lnTo>
                    <a:pt x="176835" y="2796201"/>
                  </a:lnTo>
                  <a:lnTo>
                    <a:pt x="31374" y="2971140"/>
                  </a:lnTo>
                  <a:lnTo>
                    <a:pt x="28522" y="3176502"/>
                  </a:lnTo>
                  <a:lnTo>
                    <a:pt x="188244" y="3273479"/>
                  </a:lnTo>
                  <a:lnTo>
                    <a:pt x="263351" y="3254464"/>
                  </a:lnTo>
                  <a:cubicBezTo>
                    <a:pt x="270006" y="3252562"/>
                    <a:pt x="277612" y="3256365"/>
                    <a:pt x="280464" y="3263021"/>
                  </a:cubicBezTo>
                  <a:lnTo>
                    <a:pt x="342261" y="3427501"/>
                  </a:lnTo>
                  <a:lnTo>
                    <a:pt x="496279" y="3458876"/>
                  </a:lnTo>
                  <a:lnTo>
                    <a:pt x="582795" y="3421796"/>
                  </a:lnTo>
                  <a:cubicBezTo>
                    <a:pt x="588500" y="3419895"/>
                    <a:pt x="594204" y="3420846"/>
                    <a:pt x="598958" y="3425599"/>
                  </a:cubicBezTo>
                  <a:lnTo>
                    <a:pt x="771990" y="3606242"/>
                  </a:lnTo>
                  <a:cubicBezTo>
                    <a:pt x="773891" y="3608144"/>
                    <a:pt x="774842" y="3610045"/>
                    <a:pt x="775793" y="3612897"/>
                  </a:cubicBezTo>
                  <a:lnTo>
                    <a:pt x="828083" y="3821112"/>
                  </a:lnTo>
                  <a:cubicBezTo>
                    <a:pt x="829033" y="3824915"/>
                    <a:pt x="828083" y="3828718"/>
                    <a:pt x="826181" y="3832521"/>
                  </a:cubicBezTo>
                  <a:lnTo>
                    <a:pt x="724453" y="3994149"/>
                  </a:lnTo>
                  <a:cubicBezTo>
                    <a:pt x="721601" y="3997952"/>
                    <a:pt x="716848" y="4000804"/>
                    <a:pt x="712094" y="4000804"/>
                  </a:cubicBezTo>
                  <a:cubicBezTo>
                    <a:pt x="707340" y="4000804"/>
                    <a:pt x="702587" y="3997952"/>
                    <a:pt x="699735" y="3994149"/>
                  </a:cubicBezTo>
                  <a:lnTo>
                    <a:pt x="675016" y="3955168"/>
                  </a:lnTo>
                  <a:lnTo>
                    <a:pt x="586598" y="4084471"/>
                  </a:lnTo>
                  <a:lnTo>
                    <a:pt x="831886" y="4409628"/>
                  </a:lnTo>
                  <a:lnTo>
                    <a:pt x="883225" y="4419136"/>
                  </a:lnTo>
                  <a:cubicBezTo>
                    <a:pt x="889880" y="4420086"/>
                    <a:pt x="894633" y="4425791"/>
                    <a:pt x="894633" y="4432446"/>
                  </a:cubicBezTo>
                  <a:lnTo>
                    <a:pt x="897486" y="4474279"/>
                  </a:lnTo>
                  <a:cubicBezTo>
                    <a:pt x="897486" y="4478082"/>
                    <a:pt x="896535" y="4481885"/>
                    <a:pt x="893683" y="4485688"/>
                  </a:cubicBezTo>
                  <a:cubicBezTo>
                    <a:pt x="890831" y="4488540"/>
                    <a:pt x="887028" y="4490442"/>
                    <a:pt x="882274" y="4489491"/>
                  </a:cubicBezTo>
                  <a:lnTo>
                    <a:pt x="837590" y="4486639"/>
                  </a:lnTo>
                  <a:cubicBezTo>
                    <a:pt x="833787" y="4486639"/>
                    <a:pt x="830935" y="4484737"/>
                    <a:pt x="828083" y="4482836"/>
                  </a:cubicBezTo>
                  <a:lnTo>
                    <a:pt x="802413" y="4456215"/>
                  </a:lnTo>
                  <a:lnTo>
                    <a:pt x="781497" y="4469525"/>
                  </a:lnTo>
                  <a:lnTo>
                    <a:pt x="807167" y="4520866"/>
                  </a:lnTo>
                  <a:cubicBezTo>
                    <a:pt x="808117" y="4523718"/>
                    <a:pt x="809068" y="4526570"/>
                    <a:pt x="808117" y="4529423"/>
                  </a:cubicBezTo>
                  <a:lnTo>
                    <a:pt x="793856" y="4624498"/>
                  </a:lnTo>
                  <a:lnTo>
                    <a:pt x="845196" y="4657774"/>
                  </a:lnTo>
                  <a:lnTo>
                    <a:pt x="869915" y="4649217"/>
                  </a:lnTo>
                  <a:cubicBezTo>
                    <a:pt x="874668" y="4647316"/>
                    <a:pt x="879422" y="4648267"/>
                    <a:pt x="883225" y="4651119"/>
                  </a:cubicBezTo>
                  <a:lnTo>
                    <a:pt x="940268" y="4692952"/>
                  </a:lnTo>
                  <a:cubicBezTo>
                    <a:pt x="944071" y="4695804"/>
                    <a:pt x="945973" y="4700558"/>
                    <a:pt x="945973" y="4704361"/>
                  </a:cubicBezTo>
                  <a:cubicBezTo>
                    <a:pt x="945973" y="4708164"/>
                    <a:pt x="943120" y="4712918"/>
                    <a:pt x="939318" y="4715770"/>
                  </a:cubicBezTo>
                  <a:lnTo>
                    <a:pt x="891781" y="4747145"/>
                  </a:lnTo>
                  <a:lnTo>
                    <a:pt x="1012524" y="4810846"/>
                  </a:lnTo>
                  <a:lnTo>
                    <a:pt x="979248" y="4611187"/>
                  </a:lnTo>
                  <a:cubicBezTo>
                    <a:pt x="978297" y="4608335"/>
                    <a:pt x="979248" y="4604532"/>
                    <a:pt x="981150" y="4601680"/>
                  </a:cubicBezTo>
                  <a:lnTo>
                    <a:pt x="1076222" y="4440052"/>
                  </a:lnTo>
                  <a:cubicBezTo>
                    <a:pt x="1080025" y="4433397"/>
                    <a:pt x="1088582" y="4431495"/>
                    <a:pt x="1095237" y="4434347"/>
                  </a:cubicBezTo>
                  <a:lnTo>
                    <a:pt x="1311052" y="4546536"/>
                  </a:lnTo>
                  <a:lnTo>
                    <a:pt x="1509753" y="4555093"/>
                  </a:lnTo>
                  <a:lnTo>
                    <a:pt x="1552536" y="4495196"/>
                  </a:lnTo>
                  <a:cubicBezTo>
                    <a:pt x="1554438" y="4492343"/>
                    <a:pt x="1558240" y="4489491"/>
                    <a:pt x="1562994" y="4489491"/>
                  </a:cubicBezTo>
                  <a:lnTo>
                    <a:pt x="1648559" y="4479984"/>
                  </a:lnTo>
                  <a:cubicBezTo>
                    <a:pt x="1656165" y="4479033"/>
                    <a:pt x="1662820" y="4483787"/>
                    <a:pt x="1663771" y="4491392"/>
                  </a:cubicBezTo>
                  <a:lnTo>
                    <a:pt x="1706554" y="4711016"/>
                  </a:lnTo>
                  <a:lnTo>
                    <a:pt x="1861522" y="4635907"/>
                  </a:lnTo>
                  <a:cubicBezTo>
                    <a:pt x="1865325" y="4634005"/>
                    <a:pt x="1870079" y="4634005"/>
                    <a:pt x="1874832" y="4635907"/>
                  </a:cubicBezTo>
                  <a:lnTo>
                    <a:pt x="1961348" y="4681543"/>
                  </a:lnTo>
                  <a:lnTo>
                    <a:pt x="2079238" y="4470476"/>
                  </a:lnTo>
                  <a:cubicBezTo>
                    <a:pt x="2083041" y="4463821"/>
                    <a:pt x="2090647" y="4460969"/>
                    <a:pt x="2097302" y="4464772"/>
                  </a:cubicBezTo>
                  <a:lnTo>
                    <a:pt x="2235157" y="4529423"/>
                  </a:lnTo>
                  <a:cubicBezTo>
                    <a:pt x="2238010" y="4530373"/>
                    <a:pt x="2239911" y="4532275"/>
                    <a:pt x="2240862" y="4534176"/>
                  </a:cubicBezTo>
                  <a:lnTo>
                    <a:pt x="2407239" y="4789929"/>
                  </a:lnTo>
                  <a:close/>
                  <a:moveTo>
                    <a:pt x="846146" y="4457166"/>
                  </a:moveTo>
                  <a:lnTo>
                    <a:pt x="868964" y="4458116"/>
                  </a:lnTo>
                  <a:lnTo>
                    <a:pt x="868013" y="4443855"/>
                  </a:lnTo>
                  <a:lnTo>
                    <a:pt x="826181" y="4436249"/>
                  </a:lnTo>
                  <a:lnTo>
                    <a:pt x="846146" y="4457166"/>
                  </a:lnTo>
                  <a:close/>
                  <a:moveTo>
                    <a:pt x="1329115" y="385093"/>
                  </a:moveTo>
                  <a:lnTo>
                    <a:pt x="1329115" y="385093"/>
                  </a:lnTo>
                  <a:lnTo>
                    <a:pt x="1329115" y="38509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A2AA6E-CF38-964B-AE17-BAB6C85E1160}"/>
              </a:ext>
            </a:extLst>
          </p:cNvPr>
          <p:cNvSpPr/>
          <p:nvPr/>
        </p:nvSpPr>
        <p:spPr>
          <a:xfrm>
            <a:off x="9584984" y="115455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Pihtipudas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24F2-FFCE-8C4D-8D12-9E03FC852E0F}"/>
              </a:ext>
            </a:extLst>
          </p:cNvPr>
          <p:cNvSpPr/>
          <p:nvPr/>
        </p:nvSpPr>
        <p:spPr>
          <a:xfrm>
            <a:off x="8873118" y="1351342"/>
            <a:ext cx="627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Kinnula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C892D-C9A3-3945-866D-0C268B853783}"/>
              </a:ext>
            </a:extLst>
          </p:cNvPr>
          <p:cNvSpPr/>
          <p:nvPr/>
        </p:nvSpPr>
        <p:spPr>
          <a:xfrm>
            <a:off x="9002510" y="1900260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Kivijärvi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321BD-43F8-E149-B1D4-11842E8B91F1}"/>
              </a:ext>
            </a:extLst>
          </p:cNvPr>
          <p:cNvSpPr/>
          <p:nvPr/>
        </p:nvSpPr>
        <p:spPr>
          <a:xfrm>
            <a:off x="9877007" y="1950147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Viitasaari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F252D-5DD3-8041-8795-622E0CB35A37}"/>
              </a:ext>
            </a:extLst>
          </p:cNvPr>
          <p:cNvSpPr/>
          <p:nvPr/>
        </p:nvSpPr>
        <p:spPr>
          <a:xfrm>
            <a:off x="9314623" y="2319853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Kannon-</a:t>
            </a:r>
            <a:b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koski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8289E1-EF29-E747-B076-7A2E70B5F8CE}"/>
              </a:ext>
            </a:extLst>
          </p:cNvPr>
          <p:cNvSpPr/>
          <p:nvPr/>
        </p:nvSpPr>
        <p:spPr>
          <a:xfrm>
            <a:off x="8228349" y="214661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Kyyjärvi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164D8-1E28-C445-92A3-0C29AEEE7BC2}"/>
              </a:ext>
            </a:extLst>
          </p:cNvPr>
          <p:cNvSpPr/>
          <p:nvPr/>
        </p:nvSpPr>
        <p:spPr>
          <a:xfrm>
            <a:off x="8424708" y="2631959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Karstula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3858B-626B-464D-A5CC-9792C5806A5D}"/>
              </a:ext>
            </a:extLst>
          </p:cNvPr>
          <p:cNvSpPr/>
          <p:nvPr/>
        </p:nvSpPr>
        <p:spPr>
          <a:xfrm>
            <a:off x="8838139" y="3268886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Saarijärvi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3F041-31CC-A342-8B68-189367C4BA88}"/>
              </a:ext>
            </a:extLst>
          </p:cNvPr>
          <p:cNvSpPr/>
          <p:nvPr/>
        </p:nvSpPr>
        <p:spPr>
          <a:xfrm>
            <a:off x="9839889" y="339206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Äänekoski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0708B-B9C3-BD42-A5C3-8A8A18653870}"/>
              </a:ext>
            </a:extLst>
          </p:cNvPr>
          <p:cNvSpPr/>
          <p:nvPr/>
        </p:nvSpPr>
        <p:spPr>
          <a:xfrm>
            <a:off x="10773777" y="3449032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Konne</a:t>
            </a: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-</a:t>
            </a:r>
            <a:b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vesi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FAAAF-23A6-124D-BDDD-2FB2D330A433}"/>
              </a:ext>
            </a:extLst>
          </p:cNvPr>
          <p:cNvSpPr/>
          <p:nvPr/>
        </p:nvSpPr>
        <p:spPr>
          <a:xfrm>
            <a:off x="8657923" y="3893076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Multia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B01AD-DA72-6C4A-9453-374B9A1978AB}"/>
              </a:ext>
            </a:extLst>
          </p:cNvPr>
          <p:cNvSpPr/>
          <p:nvPr/>
        </p:nvSpPr>
        <p:spPr>
          <a:xfrm>
            <a:off x="9308826" y="3928444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Uurainen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3C295-6382-2E4F-9280-B09D92D750E9}"/>
              </a:ext>
            </a:extLst>
          </p:cNvPr>
          <p:cNvSpPr/>
          <p:nvPr/>
        </p:nvSpPr>
        <p:spPr>
          <a:xfrm>
            <a:off x="10170114" y="407069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Laukaa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63BCE-4C82-F345-A5F9-F87F2359F2B8}"/>
              </a:ext>
            </a:extLst>
          </p:cNvPr>
          <p:cNvSpPr/>
          <p:nvPr/>
        </p:nvSpPr>
        <p:spPr>
          <a:xfrm>
            <a:off x="9743953" y="4338113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Jyväs</a:t>
            </a: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-</a:t>
            </a:r>
            <a:b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kylä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9CCD-6F3C-8049-9AAF-66D3EC23F500}"/>
              </a:ext>
            </a:extLst>
          </p:cNvPr>
          <p:cNvSpPr/>
          <p:nvPr/>
        </p:nvSpPr>
        <p:spPr>
          <a:xfrm>
            <a:off x="7932518" y="4308993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Keuruu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CA5C4-7D16-CF40-81BC-DB9C512D03E1}"/>
              </a:ext>
            </a:extLst>
          </p:cNvPr>
          <p:cNvSpPr/>
          <p:nvPr/>
        </p:nvSpPr>
        <p:spPr>
          <a:xfrm>
            <a:off x="9159838" y="4464328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Petäjä-</a:t>
            </a:r>
            <a:b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vesi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A0C49-2834-354E-9597-029887B17482}"/>
              </a:ext>
            </a:extLst>
          </p:cNvPr>
          <p:cNvSpPr/>
          <p:nvPr/>
        </p:nvSpPr>
        <p:spPr>
          <a:xfrm>
            <a:off x="8742836" y="5619768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Jämsä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F1B7B-64BB-4E4B-A140-361872EEEE03}"/>
              </a:ext>
            </a:extLst>
          </p:cNvPr>
          <p:cNvSpPr/>
          <p:nvPr/>
        </p:nvSpPr>
        <p:spPr>
          <a:xfrm>
            <a:off x="9579761" y="4892350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Muurame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B5349-3B31-7847-BD34-A70F8D436BDC}"/>
              </a:ext>
            </a:extLst>
          </p:cNvPr>
          <p:cNvSpPr/>
          <p:nvPr/>
        </p:nvSpPr>
        <p:spPr>
          <a:xfrm>
            <a:off x="10191618" y="5181777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Toivakka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42098-C6FA-8D48-9499-3C6D9D036A07}"/>
              </a:ext>
            </a:extLst>
          </p:cNvPr>
          <p:cNvSpPr/>
          <p:nvPr/>
        </p:nvSpPr>
        <p:spPr>
          <a:xfrm>
            <a:off x="10404930" y="5863711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Joutsa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89F757-0FAC-324E-84F1-5157EC62B587}"/>
              </a:ext>
            </a:extLst>
          </p:cNvPr>
          <p:cNvSpPr/>
          <p:nvPr/>
        </p:nvSpPr>
        <p:spPr>
          <a:xfrm>
            <a:off x="9726069" y="6066386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Luhanka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773F84-E4B8-FC4E-83C1-7FF8E9BED0B7}"/>
              </a:ext>
            </a:extLst>
          </p:cNvPr>
          <p:cNvSpPr/>
          <p:nvPr/>
        </p:nvSpPr>
        <p:spPr>
          <a:xfrm>
            <a:off x="10906295" y="424880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Hanka-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salmi</a:t>
            </a:r>
          </a:p>
        </p:txBody>
      </p:sp>
    </p:spTree>
    <p:extLst>
      <p:ext uri="{BB962C8B-B14F-4D97-AF65-F5344CB8AC3E}">
        <p14:creationId xmlns:p14="http://schemas.microsoft.com/office/powerpoint/2010/main" val="13901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35A8A-A8C1-4E25-BF2A-DD8C7F0B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Hyvinvointialueen tunnuslukuja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7E9D59-0C9B-46C6-9833-3BAEFEF4D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Vertailtaessa kuntia indikaattoritiedon valossa Keski-Suomen hyvinvointialue näyttäytyy hyvinkin heterogeenisenä:</a:t>
            </a:r>
          </a:p>
          <a:p>
            <a:pPr lvl="1"/>
            <a:r>
              <a:rPr lang="fi-FI" dirty="0"/>
              <a:t>Väkiluku 699-143420</a:t>
            </a:r>
          </a:p>
          <a:p>
            <a:pPr lvl="1"/>
            <a:r>
              <a:rPr lang="fi-FI" dirty="0"/>
              <a:t>Asukastiheys 2,1 as/km²-122,5 as/km²</a:t>
            </a:r>
          </a:p>
          <a:p>
            <a:pPr lvl="1"/>
            <a:r>
              <a:rPr lang="fi-FI" dirty="0"/>
              <a:t>0-6 vuotiaiden osuus väestöstä 3,1%-10,3%</a:t>
            </a:r>
          </a:p>
          <a:p>
            <a:pPr lvl="1"/>
            <a:r>
              <a:rPr lang="fi-FI" dirty="0"/>
              <a:t>65 vuotta täyttäneiden osuus väestöstä 18,6%-41,6%</a:t>
            </a:r>
          </a:p>
          <a:p>
            <a:pPr lvl="1"/>
            <a:r>
              <a:rPr lang="fi-FI" dirty="0"/>
              <a:t>Kotona asuvien osuus 75 vuotta täyttäneistä 86,8%-95,8%</a:t>
            </a:r>
          </a:p>
          <a:p>
            <a:pPr lvl="1"/>
            <a:r>
              <a:rPr lang="fi-FI" dirty="0" err="1"/>
              <a:t>THL:n</a:t>
            </a:r>
            <a:r>
              <a:rPr lang="fi-FI" dirty="0"/>
              <a:t> sairastavuusindeksi 79,4-175,1</a:t>
            </a:r>
          </a:p>
          <a:p>
            <a:r>
              <a:rPr lang="fi-FI" dirty="0"/>
              <a:t>Vuonna 2025 on Keski-Suomessa on alle 13 vuotiaita 3 400 vähemmän, mutta 75 vuotta täyttäneitä 6 000 enemmän kuin nyt</a:t>
            </a:r>
          </a:p>
          <a:p>
            <a:r>
              <a:rPr lang="fi-FI" dirty="0"/>
              <a:t>Vuonna 2030 on 75 vuotta täyttäneitä lähes 11 000 enemmän kuin nyt</a:t>
            </a:r>
            <a:endParaRPr lang="fi-FI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6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417120" y="561027"/>
            <a:ext cx="10700576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fi-FI" dirty="0"/>
              <a:t>Nykyiset perustason sote-palveluiden järjestäjät</a:t>
            </a:r>
            <a:endParaRPr dirty="0"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81215" y="1555263"/>
            <a:ext cx="12372516" cy="539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Yhteensä 25 organisaatiota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8 terveydenhuollon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17 sosiaalihuollon palveluiden järjestäjää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800" dirty="0"/>
              <a:t>Keski-Suomen sairaanhoitopiiri, Pirkanmaan sairaanhoitopiiri (Jämsä) ja Keski-Suomen pelastuslaitos</a:t>
            </a:r>
            <a:endParaRPr lang="fi-FI" sz="1800" b="1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B2CDB0E-67BA-484B-ABA5-F7D40437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92" y="3164579"/>
            <a:ext cx="9369105" cy="386839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FAA93426-B8F5-46D7-B731-75777FC3A3A0}"/>
              </a:ext>
            </a:extLst>
          </p:cNvPr>
          <p:cNvSpPr/>
          <p:nvPr/>
        </p:nvSpPr>
        <p:spPr>
          <a:xfrm rot="906614">
            <a:off x="3265185" y="6583017"/>
            <a:ext cx="960909" cy="443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947CF8B-BAFD-41B3-B786-9EDA7C28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133">
            <a:off x="7237410" y="6499795"/>
            <a:ext cx="1415952" cy="7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50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i-Suomen hyvinvointialue 2023 ilman ikoneita" id="{E18DF98B-6434-6043-B202-7091B6D0B234}" vid="{831E72F3-F86C-1046-899E-9E401C42B404}"/>
    </a:ext>
  </a:extLst>
</a:theme>
</file>

<file path=ppt/theme/theme2.xml><?xml version="1.0" encoding="utf-8"?>
<a:theme xmlns:a="http://schemas.openxmlformats.org/drawingml/2006/main" name="2_Office-teema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i-Suomen hyvinvointialue 2023 ilman ikoneita" id="{55951D99-6BF6-6046-9321-4C0CF5D515E2}" vid="{4C3C77C9-6E81-EB46-952B-571E85DF3A7A}"/>
    </a:ext>
  </a:extLst>
</a:theme>
</file>

<file path=ppt/theme/theme3.xml><?xml version="1.0" encoding="utf-8"?>
<a:theme xmlns:a="http://schemas.openxmlformats.org/drawingml/2006/main" name="1_Office Theme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D70E2EFC9A2428DD76E7D74F81291" ma:contentTypeVersion="6" ma:contentTypeDescription="Create a new document." ma:contentTypeScope="" ma:versionID="b3685f7d03cfa43d813c9fd32da863cf">
  <xsd:schema xmlns:xsd="http://www.w3.org/2001/XMLSchema" xmlns:xs="http://www.w3.org/2001/XMLSchema" xmlns:p="http://schemas.microsoft.com/office/2006/metadata/properties" xmlns:ns2="297e5cdb-1c42-4a77-a746-614d4ab7c441" targetNamespace="http://schemas.microsoft.com/office/2006/metadata/properties" ma:root="true" ma:fieldsID="7866fb15466cf5cac2f8ed1be9becaf5" ns2:_="">
    <xsd:import namespace="297e5cdb-1c42-4a77-a746-614d4ab7c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e5cdb-1c42-4a77-a746-614d4ab7c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FE8F7-1FA5-4CBF-963B-D0462EAE9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7e5cdb-1c42-4a77-a746-614d4ab7c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1C2D7-816C-416E-9F60-0F6803901A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EB038-F9F5-49DA-953A-F6C387FB543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97e5cdb-1c42-4a77-a746-614d4ab7c441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22216</TotalTime>
  <Words>1973</Words>
  <Application>Microsoft Office PowerPoint</Application>
  <PresentationFormat>Laajakuva</PresentationFormat>
  <Paragraphs>380</Paragraphs>
  <Slides>35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35</vt:i4>
      </vt:variant>
    </vt:vector>
  </HeadingPairs>
  <TitlesOfParts>
    <vt:vector size="41" baseType="lpstr">
      <vt:lpstr>Arial</vt:lpstr>
      <vt:lpstr>Calibri</vt:lpstr>
      <vt:lpstr>Raleway</vt:lpstr>
      <vt:lpstr>1_Office-teema</vt:lpstr>
      <vt:lpstr>2_Office-teema</vt:lpstr>
      <vt:lpstr>1_Office Theme</vt:lpstr>
      <vt:lpstr>Keski-Suomen hyvinvointialue</vt:lpstr>
      <vt:lpstr>Hyvinvointialue uudistus</vt:lpstr>
      <vt:lpstr>Hyvinvointialueen tehtäviä</vt:lpstr>
      <vt:lpstr>Uudistuksen tavoitteet</vt:lpstr>
      <vt:lpstr>Miten asetettuihin tavoitteisiin päästään</vt:lpstr>
      <vt:lpstr>PowerPoint-esitys</vt:lpstr>
      <vt:lpstr>Keski-Suomen hyvinvointialue</vt:lpstr>
      <vt:lpstr>Hyvinvointialueen tunnuslukuja</vt:lpstr>
      <vt:lpstr>Nykyiset perustason sote-palveluiden järjestäjät</vt:lpstr>
      <vt:lpstr>Pelastustoimen tehtävät</vt:lpstr>
      <vt:lpstr>Hyvinvointialueen talouden jakautuminen palveluissa</vt:lpstr>
      <vt:lpstr>Suurimmat ammattiryhmät</vt:lpstr>
      <vt:lpstr>Keski-Suomen hyvinvointialueen valmistelu</vt:lpstr>
      <vt:lpstr>Hyvinvointialueen valmistelu 1.7.2021 – 31.12.2022 </vt:lpstr>
      <vt:lpstr>Uudistuksen aikataulu Keski-Suomessa</vt:lpstr>
      <vt:lpstr>Väliaikainen valmistelutoimielin</vt:lpstr>
      <vt:lpstr>Väliaikainen valmistelutoimielin pohjustaa valtuuston työtä</vt:lpstr>
      <vt:lpstr>Väliaikaisen valmistelutoimielimen tehtävät</vt:lpstr>
      <vt:lpstr>Keski-Suomen hyvinvointialueen valmistelurakenne</vt:lpstr>
      <vt:lpstr>Väliaikaisen valmistelutoimielimen jäsenet</vt:lpstr>
      <vt:lpstr>Jaostot</vt:lpstr>
      <vt:lpstr>Poliittinen seurantaryhmä</vt:lpstr>
      <vt:lpstr>Yhteistoimintaelin </vt:lpstr>
      <vt:lpstr>Palveluiden kehittäminen</vt:lpstr>
      <vt:lpstr>PowerPoint-esitys</vt:lpstr>
      <vt:lpstr>Järjestöt palveluiden kehittämisessä</vt:lpstr>
      <vt:lpstr>Järjestöt palveluiden kehittämisessä</vt:lpstr>
      <vt:lpstr>Yhteistyötä useissa verkostoissa</vt:lpstr>
      <vt:lpstr>Aluevaalit tammikuussa 2022</vt:lpstr>
      <vt:lpstr>Aluevaalit 2022</vt:lpstr>
      <vt:lpstr>Hyvinvointialueen toimielimet</vt:lpstr>
      <vt:lpstr>Aluevaltuusto päättää muun muassa</vt:lpstr>
      <vt:lpstr>Viestintä</vt:lpstr>
      <vt:lpstr>Viestintä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Keski-Suomen hyvinvointialue</dc:title>
  <dc:creator>Koponen Sanna-Riikka</dc:creator>
  <cp:lastModifiedBy>Vuori Iiro</cp:lastModifiedBy>
  <cp:revision>101</cp:revision>
  <cp:lastPrinted>1601-01-01T00:00:00Z</cp:lastPrinted>
  <dcterms:created xsi:type="dcterms:W3CDTF">2022-01-07T10:48:36Z</dcterms:created>
  <dcterms:modified xsi:type="dcterms:W3CDTF">2022-01-17T08:24:50Z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0x010100CF7D70E2EFC9A2428DD76E7D74F81291</vt:lpwstr>
  </property>
</Properties>
</file>